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6" r:id="rId1"/>
  </p:sldMasterIdLst>
  <p:notesMasterIdLst>
    <p:notesMasterId r:id="rId39"/>
  </p:notesMasterIdLst>
  <p:handoutMasterIdLst>
    <p:handoutMasterId r:id="rId40"/>
  </p:handoutMasterIdLst>
  <p:sldIdLst>
    <p:sldId id="293" r:id="rId2"/>
    <p:sldId id="538" r:id="rId3"/>
    <p:sldId id="563" r:id="rId4"/>
    <p:sldId id="564" r:id="rId5"/>
    <p:sldId id="565" r:id="rId6"/>
    <p:sldId id="530" r:id="rId7"/>
    <p:sldId id="556" r:id="rId8"/>
    <p:sldId id="417" r:id="rId9"/>
    <p:sldId id="374" r:id="rId10"/>
    <p:sldId id="532" r:id="rId11"/>
    <p:sldId id="533" r:id="rId12"/>
    <p:sldId id="566" r:id="rId13"/>
    <p:sldId id="534" r:id="rId14"/>
    <p:sldId id="535" r:id="rId15"/>
    <p:sldId id="540" r:id="rId16"/>
    <p:sldId id="536" r:id="rId17"/>
    <p:sldId id="541" r:id="rId18"/>
    <p:sldId id="395" r:id="rId19"/>
    <p:sldId id="549" r:id="rId20"/>
    <p:sldId id="550" r:id="rId21"/>
    <p:sldId id="567" r:id="rId22"/>
    <p:sldId id="551" r:id="rId23"/>
    <p:sldId id="559" r:id="rId24"/>
    <p:sldId id="552" r:id="rId25"/>
    <p:sldId id="558" r:id="rId26"/>
    <p:sldId id="560" r:id="rId27"/>
    <p:sldId id="553" r:id="rId28"/>
    <p:sldId id="561" r:id="rId29"/>
    <p:sldId id="545" r:id="rId30"/>
    <p:sldId id="547" r:id="rId31"/>
    <p:sldId id="548" r:id="rId32"/>
    <p:sldId id="554" r:id="rId33"/>
    <p:sldId id="568" r:id="rId34"/>
    <p:sldId id="555" r:id="rId35"/>
    <p:sldId id="569" r:id="rId36"/>
    <p:sldId id="557" r:id="rId37"/>
    <p:sldId id="415" r:id="rId38"/>
  </p:sldIdLst>
  <p:sldSz cx="10287000" cy="6858000" type="35mm"/>
  <p:notesSz cx="6623050" cy="981075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3300"/>
    <a:srgbClr val="CC0000"/>
    <a:srgbClr val="FFFF66"/>
    <a:srgbClr val="FFFF00"/>
    <a:srgbClr val="FF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5" autoAdjust="0"/>
    <p:restoredTop sz="78547" autoAdjust="0"/>
  </p:normalViewPr>
  <p:slideViewPr>
    <p:cSldViewPr>
      <p:cViewPr varScale="1">
        <p:scale>
          <a:sx n="60" d="100"/>
          <a:sy n="60" d="100"/>
        </p:scale>
        <p:origin x="-2072" y="-112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6730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020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b="0" i="1"/>
            </a:lvl1pPr>
          </a:lstStyle>
          <a:p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52850" y="0"/>
            <a:ext cx="287020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/>
            </a:lvl1pPr>
          </a:lstStyle>
          <a:p>
            <a:endParaRPr lang="en-GB"/>
          </a:p>
        </p:txBody>
      </p:sp>
      <p:sp>
        <p:nvSpPr>
          <p:cNvPr id="205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563563" y="742950"/>
            <a:ext cx="5495925" cy="36655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2650" y="4659313"/>
            <a:ext cx="4857750" cy="441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0"/>
            <a:r>
              <a:rPr lang="en-GB"/>
              <a:t>Second level</a:t>
            </a:r>
          </a:p>
          <a:p>
            <a:pPr lvl="0"/>
            <a:r>
              <a:rPr lang="en-GB"/>
              <a:t>Third level</a:t>
            </a:r>
          </a:p>
          <a:p>
            <a:pPr lvl="0"/>
            <a:r>
              <a:rPr lang="en-GB"/>
              <a:t>Fourth level</a:t>
            </a:r>
          </a:p>
          <a:p>
            <a:pPr lvl="0"/>
            <a:r>
              <a:rPr lang="en-GB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20213"/>
            <a:ext cx="287020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b="0" i="1"/>
            </a:lvl1pPr>
          </a:lstStyle>
          <a:p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52850" y="9320213"/>
            <a:ext cx="287020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/>
            </a:lvl1pPr>
          </a:lstStyle>
          <a:p>
            <a:fld id="{879F60D6-BC57-7442-A17D-024CB7549D2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6530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defTabSz="7620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defTabSz="7620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defTabSz="7620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defTabSz="7620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8641B7-AE5B-CE4B-8BF3-B5431C2DDCA5}" type="slidenum">
              <a:rPr lang="en-GB"/>
              <a:pPr/>
              <a:t>1</a:t>
            </a:fld>
            <a:endParaRPr lang="en-GB"/>
          </a:p>
        </p:txBody>
      </p:sp>
      <p:sp>
        <p:nvSpPr>
          <p:cNvPr id="33894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0C2954-25CF-4A4D-9E2C-C672CC4EEA34}" type="slidenum">
              <a:rPr lang="en-GB"/>
              <a:pPr/>
              <a:t>32</a:t>
            </a:fld>
            <a:endParaRPr lang="en-GB"/>
          </a:p>
        </p:txBody>
      </p:sp>
      <p:sp>
        <p:nvSpPr>
          <p:cNvPr id="50278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The rationale for the use of corticosteroids to treat diabetic macular edema follows from the observation (</a:t>
            </a:r>
            <a:r>
              <a:rPr lang="el-GR">
                <a:hlinkClick r:id="" action="ppaction://noaction"/>
              </a:rPr>
              <a:t>12</a:t>
            </a:r>
            <a:r>
              <a:rPr lang="el-GR"/>
              <a:t>) that the increase in retinal capillary permeability that results in diabetic macular edema may be caused by a breakdown of the blood retina barrier mediated in part by VEGF, a 45-kDa glycoprotein. Antonetti et al. (</a:t>
            </a:r>
            <a:r>
              <a:rPr lang="el-GR">
                <a:hlinkClick r:id="" action="ppaction://noaction"/>
              </a:rPr>
              <a:t>13</a:t>
            </a:r>
            <a:r>
              <a:rPr lang="el-GR"/>
              <a:t>) demonstrated that VEGF may regulate vessel permeability by increasing the phosphorylation of tight junction proteins such as occludin and zonula occluden 1. This model provides, at the molecular level, a potential mechanism for VEGF-mediated vascular permeability in the eye. Similarly, in human nonocular disease states such as ascites, VEGF has been characterized as a potent vascular permeability factor (</a:t>
            </a:r>
            <a:r>
              <a:rPr lang="el-GR">
                <a:hlinkClick r:id="" action="ppaction://noaction"/>
              </a:rPr>
              <a:t>14</a:t>
            </a:r>
            <a:r>
              <a:rPr lang="el-GR"/>
              <a:t>). </a:t>
            </a:r>
          </a:p>
          <a:p>
            <a:r>
              <a:rPr lang="el-GR"/>
              <a:t>Pharmacologic attenuation of the effects of VEGF is the rationale for the use of corticosteroids in the treatment of macular edema associated with diabetic retinopathy. Corticosteroids, a class of substances with anti-inflammatory properties, have been demonstrated to inhibit the expression of the VEGF gene (</a:t>
            </a:r>
            <a:r>
              <a:rPr lang="el-GR">
                <a:hlinkClick r:id="" action="ppaction://noaction"/>
              </a:rPr>
              <a:t>15</a:t>
            </a:r>
            <a:r>
              <a:rPr lang="el-GR"/>
              <a:t>). In a study by Nauck et al. (</a:t>
            </a:r>
            <a:r>
              <a:rPr lang="el-GR">
                <a:hlinkClick r:id="" action="ppaction://noaction"/>
              </a:rPr>
              <a:t>15</a:t>
            </a:r>
            <a:r>
              <a:rPr lang="el-GR"/>
              <a:t>), the platelet-derived growth factor-induced expression of the VEGF gene in cultures of human aortic vascular smooth muscle cells was inhibited by corticosteroids in a dose-dependent manner. A separate study by Nauck et al. (</a:t>
            </a:r>
            <a:r>
              <a:rPr lang="el-GR">
                <a:hlinkClick r:id="" action="ppaction://noaction"/>
              </a:rPr>
              <a:t>16</a:t>
            </a:r>
            <a:r>
              <a:rPr lang="el-GR"/>
              <a:t>) demonstrated that corticosteroids downregulate the induction of VEGF by the proinflammatory mediator platelet-derived growth factor and platelet-activating factor, in a time- and dose-dependent manner.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A30CC8-3C88-1146-83C0-BEBCFDC5AA63}" type="slidenum">
              <a:rPr lang="en-GB"/>
              <a:pPr/>
              <a:t>33</a:t>
            </a:fld>
            <a:endParaRPr lang="en-GB"/>
          </a:p>
        </p:txBody>
      </p:sp>
      <p:sp>
        <p:nvSpPr>
          <p:cNvPr id="50381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PKC beta is an enzyme that has been implicated in the underlying process of microvascular damage caused by diabetes.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857250" y="914400"/>
            <a:ext cx="874395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24000" y="3657600"/>
            <a:ext cx="7200900" cy="1752600"/>
          </a:xfrm>
        </p:spPr>
        <p:txBody>
          <a:bodyPr/>
          <a:lstStyle>
            <a:lvl1pPr marL="0" indent="0" algn="ctr">
              <a:buFont typeface="Monotype Sorts" charset="0"/>
              <a:buNone/>
              <a:defRPr b="1"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dt" sz="quarter" idx="2"/>
          </p:nvPr>
        </p:nvSpPr>
        <p:spPr>
          <a:xfrm>
            <a:off x="1362075" y="6238875"/>
            <a:ext cx="2143125" cy="457200"/>
          </a:xfrm>
        </p:spPr>
        <p:txBody>
          <a:bodyPr/>
          <a:lstStyle>
            <a:lvl1pPr>
              <a:defRPr sz="1700"/>
            </a:lvl1pPr>
          </a:lstStyle>
          <a:p>
            <a:endParaRPr lang="en-GB"/>
          </a:p>
        </p:txBody>
      </p:sp>
      <p:sp>
        <p:nvSpPr>
          <p:cNvPr id="161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0" y="6172200"/>
            <a:ext cx="22955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defTabSz="898525">
              <a:defRPr b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l-GR"/>
          </a:p>
        </p:txBody>
      </p:sp>
      <p:sp>
        <p:nvSpPr>
          <p:cNvPr id="16179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962900" y="6238875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fld id="{C513F889-7426-8A49-B00C-97B569BADC54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61808" name="Picture 16" descr="Σήμα 251 ΓΝ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445125"/>
            <a:ext cx="1255713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A58605-D3EF-1B47-9068-2B6343F7A06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065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10450" y="190500"/>
            <a:ext cx="2190750" cy="5753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6419850" cy="5753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43CFE6-F6DC-0149-B9E5-67D6EACFFAB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952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90500"/>
            <a:ext cx="87439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828800"/>
            <a:ext cx="42957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6375" y="1828800"/>
            <a:ext cx="42957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6248400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848600" y="6400800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fld id="{1562D962-C3AB-484F-BD77-F0AC5E281AC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829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90500"/>
            <a:ext cx="87439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8800"/>
            <a:ext cx="42957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86375" y="1828800"/>
            <a:ext cx="42957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6248400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848600" y="6400800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fld id="{0A0A0230-298B-794F-B409-2B03E3D10CE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368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857250" y="190500"/>
            <a:ext cx="87439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828800"/>
            <a:ext cx="42957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86375" y="1828800"/>
            <a:ext cx="42957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38200" y="3962400"/>
            <a:ext cx="42957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6375" y="3962400"/>
            <a:ext cx="42957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5613" y="6248400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7848600" y="6400800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fld id="{D736E094-FB92-BB43-9C0B-CA43189AD12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822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90500"/>
            <a:ext cx="87439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828800"/>
            <a:ext cx="42957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86375" y="1828800"/>
            <a:ext cx="42957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86375" y="3962400"/>
            <a:ext cx="42957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5613" y="6248400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7848600" y="6400800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fld id="{F781754A-765D-9348-B63A-F1CDE04A080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621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90500"/>
            <a:ext cx="87439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8800"/>
            <a:ext cx="42957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86375" y="1828800"/>
            <a:ext cx="42957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86375" y="3962400"/>
            <a:ext cx="42957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5613" y="6248400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7848600" y="6400800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fld id="{47633902-D5FA-EC4D-AF73-87C1D99E9AC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196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1195A7-36A7-F644-8BE7-C419E138E8E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482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D163C0-0A55-8D4C-9C04-915BEE9DD39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094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88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6375" y="18288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18C6C95-5D30-DA49-B66D-FF27FB967EE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155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567737-2D41-C14D-AA90-3BEFBDFFE35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844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240D491-FE23-3B48-8188-6AE872B7D17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844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4295E1-7BE9-CD4A-90C0-BDF2E1FFA8C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991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92B681-2580-4D4E-AB27-E0997D27CCD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637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B5CA388-95FC-A542-83F4-8769A61CDAB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046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57250" y="190500"/>
            <a:ext cx="8743950" cy="1143000"/>
          </a:xfrm>
          <a:prstGeom prst="rect">
            <a:avLst/>
          </a:prstGeom>
          <a:noFill/>
          <a:ln>
            <a:noFill/>
          </a:ln>
          <a:effectLst>
            <a:outerShdw blurRad="63500" dist="13470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8800"/>
            <a:ext cx="87439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defTabSz="898525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GB"/>
          </a:p>
        </p:txBody>
      </p:sp>
      <p:sp>
        <p:nvSpPr>
          <p:cNvPr id="1607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8600" y="64008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defTabSz="898525">
              <a:defRPr sz="17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D41329A5-A109-6844-B9C9-568EADFDBA9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60776" name="Rectangle 8"/>
          <p:cNvSpPr>
            <a:spLocks noChangeArrowheads="1"/>
          </p:cNvSpPr>
          <p:nvPr/>
        </p:nvSpPr>
        <p:spPr bwMode="auto">
          <a:xfrm>
            <a:off x="7938" y="1530350"/>
            <a:ext cx="10272712" cy="746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rgbClr val="FF0000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80" name="Rectangle 12"/>
          <p:cNvSpPr>
            <a:spLocks noChangeArrowheads="1"/>
          </p:cNvSpPr>
          <p:nvPr/>
        </p:nvSpPr>
        <p:spPr bwMode="auto">
          <a:xfrm>
            <a:off x="6858000" y="5638800"/>
            <a:ext cx="1219200" cy="914400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</p:sldLayoutIdLst>
  <p:txStyles>
    <p:titleStyle>
      <a:lvl1pPr algn="ctr" defTabSz="898525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defTabSz="898525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defTabSz="898525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defTabSz="898525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defTabSz="898525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defTabSz="898525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defTabSz="898525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defTabSz="898525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defTabSz="898525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30200" indent="-330200" algn="l" defTabSz="898525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SzPct val="40000"/>
        <a:buFont typeface="Monotype Sorts" charset="0"/>
        <a:buChar char="l"/>
        <a:defRPr sz="3500">
          <a:solidFill>
            <a:srgbClr val="FFFFFF"/>
          </a:solidFill>
          <a:latin typeface="+mn-lt"/>
          <a:ea typeface="+mn-ea"/>
          <a:cs typeface="+mn-cs"/>
        </a:defRPr>
      </a:lvl1pPr>
      <a:lvl2pPr marL="723900" indent="-279400" algn="l" defTabSz="898525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SzPct val="40000"/>
        <a:buFont typeface="Monotype Sorts" charset="0"/>
        <a:defRPr sz="2900">
          <a:solidFill>
            <a:srgbClr val="FFFFFF"/>
          </a:solidFill>
          <a:latin typeface="+mn-lt"/>
          <a:ea typeface="+mn-ea"/>
        </a:defRPr>
      </a:lvl2pPr>
      <a:lvl3pPr marL="1100138" indent="-211138" algn="l" defTabSz="898525" rtl="0" eaLnBrk="0" fontAlgn="base" hangingPunct="0">
        <a:spcBef>
          <a:spcPct val="20000"/>
        </a:spcBef>
        <a:spcAft>
          <a:spcPct val="0"/>
        </a:spcAft>
        <a:buSzPct val="40000"/>
        <a:buFont typeface="Monotype Sorts" charset="0"/>
        <a:buChar char="l"/>
        <a:defRPr sz="2900">
          <a:solidFill>
            <a:srgbClr val="FFFFFF"/>
          </a:solidFill>
          <a:latin typeface="+mn-lt"/>
          <a:ea typeface="+mn-ea"/>
        </a:defRPr>
      </a:lvl3pPr>
      <a:lvl4pPr marL="1549400" indent="-228600" algn="l" defTabSz="898525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SzPct val="40000"/>
        <a:buFont typeface="Monotype Sorts" charset="0"/>
        <a:buChar char="l"/>
        <a:defRPr sz="2300">
          <a:solidFill>
            <a:srgbClr val="FFFFFF"/>
          </a:solidFill>
          <a:latin typeface="+mn-lt"/>
          <a:ea typeface="+mn-ea"/>
        </a:defRPr>
      </a:lvl4pPr>
      <a:lvl5pPr marL="1981200" indent="-220663" algn="l" defTabSz="898525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SzPct val="40000"/>
        <a:buFont typeface="Monotype Sorts" charset="0"/>
        <a:buChar char="l"/>
        <a:defRPr sz="2300">
          <a:solidFill>
            <a:srgbClr val="FFFFFF"/>
          </a:solidFill>
          <a:latin typeface="+mn-lt"/>
          <a:ea typeface="+mn-ea"/>
        </a:defRPr>
      </a:lvl5pPr>
      <a:lvl6pPr marL="2438400" indent="-220663" algn="l" defTabSz="898525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SzPct val="40000"/>
        <a:buFont typeface="Monotype Sorts" charset="0"/>
        <a:buChar char="l"/>
        <a:defRPr sz="2300">
          <a:solidFill>
            <a:srgbClr val="FFFFFF"/>
          </a:solidFill>
          <a:latin typeface="+mn-lt"/>
          <a:ea typeface="+mn-ea"/>
        </a:defRPr>
      </a:lvl6pPr>
      <a:lvl7pPr marL="2895600" indent="-220663" algn="l" defTabSz="898525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SzPct val="40000"/>
        <a:buFont typeface="Monotype Sorts" charset="0"/>
        <a:buChar char="l"/>
        <a:defRPr sz="2300">
          <a:solidFill>
            <a:srgbClr val="FFFFFF"/>
          </a:solidFill>
          <a:latin typeface="+mn-lt"/>
          <a:ea typeface="+mn-ea"/>
        </a:defRPr>
      </a:lvl7pPr>
      <a:lvl8pPr marL="3352800" indent="-220663" algn="l" defTabSz="898525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SzPct val="40000"/>
        <a:buFont typeface="Monotype Sorts" charset="0"/>
        <a:buChar char="l"/>
        <a:defRPr sz="2300">
          <a:solidFill>
            <a:srgbClr val="FFFFFF"/>
          </a:solidFill>
          <a:latin typeface="+mn-lt"/>
          <a:ea typeface="+mn-ea"/>
        </a:defRPr>
      </a:lvl8pPr>
      <a:lvl9pPr marL="3810000" indent="-220663" algn="l" defTabSz="898525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SzPct val="40000"/>
        <a:buFont typeface="Monotype Sorts" charset="0"/>
        <a:buChar char="l"/>
        <a:defRPr sz="23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3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jpeg"/><Relationship Id="rId5" Type="http://schemas.openxmlformats.org/officeDocument/2006/relationships/image" Target="file://localhost/http://www.talia.com/talia/site/the_rta/images/rta2.jpg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3.jpeg"/><Relationship Id="rId3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jpeg"/><Relationship Id="rId3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7.jpeg"/><Relationship Id="rId3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2325" y="0"/>
            <a:ext cx="8743950" cy="1752600"/>
          </a:xfrm>
        </p:spPr>
        <p:txBody>
          <a:bodyPr/>
          <a:lstStyle/>
          <a:p>
            <a:r>
              <a:rPr lang="el-GR"/>
              <a:t>ΔΙΑΒΗΤΙΚΗ ΑΜΦΙΒΛ/ΘΕΙΑ</a:t>
            </a:r>
            <a:endParaRPr lang="en-GB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4625" y="2493963"/>
            <a:ext cx="4968875" cy="3887787"/>
          </a:xfrm>
        </p:spPr>
        <p:txBody>
          <a:bodyPr/>
          <a:lstStyle/>
          <a:p>
            <a:r>
              <a:rPr lang="el-GR" sz="43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Ε. Μανουσάκης</a:t>
            </a:r>
            <a:r>
              <a:rPr lang="el-GR">
                <a:solidFill>
                  <a:schemeClr val="tx2"/>
                </a:solidFill>
              </a:rPr>
              <a:t> </a:t>
            </a:r>
          </a:p>
          <a:p>
            <a:r>
              <a:rPr lang="el-GR" sz="2800" b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Επσγός (ΥΙ)</a:t>
            </a:r>
            <a:endParaRPr lang="en-GB" sz="2800" b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sz="2800" b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Επιμελητής Οφθαλμολογικής Κλινικής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sz="2800" b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251 ΓΝΑ</a:t>
            </a:r>
            <a:endParaRPr lang="en-US" sz="2800" b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sz="28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sz="3200" b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sz="2600" b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3977" name="Picture 9" descr="79preprolifdiabreti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1989138"/>
            <a:ext cx="4740275" cy="348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6223000" y="6113463"/>
            <a:ext cx="3838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b="0" i="1"/>
              <a:t>ΧΕΙΡΟΥΡΓΙΚΟΣ ΤΟΜΕΑΣ 20-10-06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ΑΜΦΙΒΛΗΣΤΡΟΕΙΔΗΣ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828800"/>
            <a:ext cx="6249988" cy="4114800"/>
          </a:xfrm>
        </p:spPr>
        <p:txBody>
          <a:bodyPr/>
          <a:lstStyle/>
          <a:p>
            <a:r>
              <a:rPr lang="el-GR" sz="3100"/>
              <a:t>Υαλοειδές</a:t>
            </a:r>
          </a:p>
          <a:p>
            <a:r>
              <a:rPr lang="el-GR" sz="3100"/>
              <a:t>Επαφή με αμφδη</a:t>
            </a:r>
          </a:p>
          <a:p>
            <a:r>
              <a:rPr lang="el-GR" sz="3100"/>
              <a:t>Νεόπλαστα αγγεία μπορεί να εισέλθουν στο υαλοειδές</a:t>
            </a:r>
          </a:p>
          <a:p>
            <a:pPr marL="444500" lvl="1" indent="0"/>
            <a:r>
              <a:rPr lang="el-GR" sz="2500"/>
              <a:t>-Ουλή</a:t>
            </a:r>
          </a:p>
          <a:p>
            <a:pPr marL="444500" lvl="1" indent="0"/>
            <a:r>
              <a:rPr lang="el-GR" sz="2500"/>
              <a:t>-Αιμορραγία  </a:t>
            </a:r>
          </a:p>
        </p:txBody>
      </p:sp>
      <p:pic>
        <p:nvPicPr>
          <p:cNvPr id="427014" name="Picture 6" descr="Vitreous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02350" y="2133600"/>
            <a:ext cx="3217863" cy="27670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ΔΙΑΒΗΤΙΚΗ ΑΜΦΙΒΛ/ΘΕΙΑ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266950"/>
            <a:ext cx="8626475" cy="4114800"/>
          </a:xfrm>
        </p:spPr>
        <p:txBody>
          <a:bodyPr/>
          <a:lstStyle/>
          <a:p>
            <a:r>
              <a:rPr lang="el-GR" sz="2800"/>
              <a:t>Ευρεία έννοια που αναφέρεται στις αμφ/κές βλάβες οποιουδήποτε βαθμού που οφείλονται στο διαβήτη.</a:t>
            </a:r>
          </a:p>
          <a:p>
            <a:endParaRPr lang="el-GR" sz="2800"/>
          </a:p>
          <a:p>
            <a:r>
              <a:rPr lang="el-GR" sz="2800" b="1">
                <a:solidFill>
                  <a:schemeClr val="tx2"/>
                </a:solidFill>
              </a:rPr>
              <a:t>Κύρια αιτία των βλαβών είναι οι αλλαγές που συμβαίνουν   στη μικροκυκλοφορία αμφ/δη</a:t>
            </a:r>
            <a:r>
              <a:rPr lang="el-GR" sz="2800"/>
              <a:t>.</a:t>
            </a:r>
            <a:endParaRPr lang="en-US" sz="2800"/>
          </a:p>
          <a:p>
            <a:pPr>
              <a:buFont typeface="Monotype Sorts" charset="0"/>
              <a:buNone/>
            </a:pPr>
            <a:endParaRPr lang="el-GR" sz="2800"/>
          </a:p>
          <a:p>
            <a:pPr>
              <a:buFont typeface="Monotype Sorts" charset="0"/>
              <a:buNone/>
            </a:pPr>
            <a:endParaRPr lang="el-GR" sz="2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6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ΙΣΤΟΛΟΓΙΚΑ</a:t>
            </a:r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163" y="2051050"/>
            <a:ext cx="6480175" cy="4114800"/>
          </a:xfrm>
        </p:spPr>
        <p:txBody>
          <a:bodyPr/>
          <a:lstStyle/>
          <a:p>
            <a:pPr>
              <a:buFont typeface="Monotype Sorts" charset="0"/>
              <a:buNone/>
            </a:pPr>
            <a:r>
              <a:rPr lang="el-GR" sz="3200"/>
              <a:t>			</a:t>
            </a:r>
            <a:endParaRPr lang="el-GR" sz="3200" u="sng"/>
          </a:p>
          <a:p>
            <a:pPr lvl="2"/>
            <a:r>
              <a:rPr lang="el-GR"/>
              <a:t>Απώλεια περικυττάρων</a:t>
            </a:r>
          </a:p>
          <a:p>
            <a:pPr lvl="2"/>
            <a:endParaRPr lang="el-GR"/>
          </a:p>
          <a:p>
            <a:pPr lvl="2"/>
            <a:r>
              <a:rPr lang="el-GR"/>
              <a:t>Πάχυνση της βασικής μεμβράνης αγγείων. </a:t>
            </a:r>
          </a:p>
          <a:p>
            <a:pPr lvl="2"/>
            <a:endParaRPr lang="en-US"/>
          </a:p>
          <a:p>
            <a:pPr lvl="2"/>
            <a:r>
              <a:rPr lang="el-GR"/>
              <a:t>Δημιουργία μικροανευρυσμάτων.</a:t>
            </a:r>
            <a:r>
              <a:rPr lang="el-GR" sz="2500"/>
              <a:t> </a:t>
            </a:r>
          </a:p>
          <a:p>
            <a:endParaRPr lang="el-GR" sz="3000"/>
          </a:p>
          <a:p>
            <a:endParaRPr lang="el-GR" sz="3100"/>
          </a:p>
        </p:txBody>
      </p:sp>
      <p:pic>
        <p:nvPicPr>
          <p:cNvPr id="480264" name="Picture 8" descr="Picture2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1925" y="1628775"/>
            <a:ext cx="25908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80265" name="Picture 9" descr="Picture3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54813" y="3962400"/>
            <a:ext cx="2492375" cy="2239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80268" name="Line 12"/>
          <p:cNvSpPr>
            <a:spLocks noChangeShapeType="1"/>
          </p:cNvSpPr>
          <p:nvPr/>
        </p:nvSpPr>
        <p:spPr bwMode="auto">
          <a:xfrm>
            <a:off x="5430838" y="2852738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0269" name="Line 13"/>
          <p:cNvSpPr>
            <a:spLocks noChangeShapeType="1"/>
          </p:cNvSpPr>
          <p:nvPr/>
        </p:nvSpPr>
        <p:spPr bwMode="auto">
          <a:xfrm flipV="1">
            <a:off x="5575300" y="2565400"/>
            <a:ext cx="1081088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0270" name="Line 14"/>
          <p:cNvSpPr>
            <a:spLocks noChangeShapeType="1"/>
          </p:cNvSpPr>
          <p:nvPr/>
        </p:nvSpPr>
        <p:spPr bwMode="auto">
          <a:xfrm flipV="1">
            <a:off x="5575300" y="2781300"/>
            <a:ext cx="1008063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0271" name="Line 15"/>
          <p:cNvSpPr>
            <a:spLocks noChangeShapeType="1"/>
          </p:cNvSpPr>
          <p:nvPr/>
        </p:nvSpPr>
        <p:spPr bwMode="auto">
          <a:xfrm flipV="1">
            <a:off x="6080125" y="4868863"/>
            <a:ext cx="792163" cy="4318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0272" name="Line 16"/>
          <p:cNvSpPr>
            <a:spLocks noChangeShapeType="1"/>
          </p:cNvSpPr>
          <p:nvPr/>
        </p:nvSpPr>
        <p:spPr bwMode="auto">
          <a:xfrm flipV="1">
            <a:off x="6080125" y="5013325"/>
            <a:ext cx="935038" cy="28733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ΔΙΑΒΗΤΙΚΗ ΑΜΦΙΒΛ/ΘΕΙΑ</a:t>
            </a:r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Monotype Sorts" charset="0"/>
              <a:buNone/>
            </a:pPr>
            <a:r>
              <a:rPr lang="el-GR" sz="3100"/>
              <a:t>		</a:t>
            </a:r>
            <a:r>
              <a:rPr lang="el-GR" sz="3100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2 Τύποι ΔΑ</a:t>
            </a:r>
          </a:p>
          <a:p>
            <a:pPr>
              <a:buFont typeface="Monotype Sorts" charset="0"/>
              <a:buNone/>
            </a:pPr>
            <a:endParaRPr lang="el-GR" sz="3100" b="1" u="sng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l-GR" sz="3100"/>
              <a:t>Α. Μη παραγωγική ή υποστρώματος</a:t>
            </a:r>
          </a:p>
          <a:p>
            <a:endParaRPr lang="el-GR" sz="3100"/>
          </a:p>
          <a:p>
            <a:r>
              <a:rPr lang="el-GR" sz="3100"/>
              <a:t>Β. Παραγωγική ή νεοαγγειακή μορφή</a:t>
            </a:r>
          </a:p>
        </p:txBody>
      </p:sp>
      <p:pic>
        <p:nvPicPr>
          <p:cNvPr id="429060" name="Picture 4" descr="DiabeticRetinopathy sxematic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29263" y="2352675"/>
            <a:ext cx="3810000" cy="3067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/>
              <a:t>ΔΙΑΒΗΤΙΚΗ ΑΜΦΙΒΛ/ΘΕΙΑ</a:t>
            </a:r>
            <a:br>
              <a:rPr lang="el-GR" sz="3600"/>
            </a:br>
            <a:r>
              <a:rPr lang="el-GR" sz="3600"/>
              <a:t>ΜΗ ΠΑΡΑΓΩΓΙΚΗ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9088" y="1557338"/>
            <a:ext cx="6048375" cy="5040312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charset="0"/>
              <a:buNone/>
            </a:pPr>
            <a:r>
              <a:rPr lang="el-GR" sz="2800" b="1"/>
              <a:t>			</a:t>
            </a:r>
            <a:endParaRPr lang="el-GR" sz="3200" b="1" u="sng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l-GR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Απώλεια περικυττάρων-μικροανευρύσματα</a:t>
            </a:r>
          </a:p>
          <a:p>
            <a:pPr>
              <a:lnSpc>
                <a:spcPct val="90000"/>
              </a:lnSpc>
              <a:buFont typeface="Monotype Sorts" charset="0"/>
              <a:buNone/>
            </a:pPr>
            <a:endParaRPr lang="el-GR" sz="3200"/>
          </a:p>
          <a:p>
            <a:pPr>
              <a:lnSpc>
                <a:spcPct val="90000"/>
              </a:lnSpc>
            </a:pPr>
            <a:r>
              <a:rPr lang="el-GR" sz="3100">
                <a:effectLst>
                  <a:outerShdw blurRad="38100" dist="38100" dir="2700000" algn="tl">
                    <a:srgbClr val="000000"/>
                  </a:outerShdw>
                </a:effectLst>
              </a:rPr>
              <a:t>Διαρροή επίπεδο μικροκυκλοφορίας</a:t>
            </a:r>
            <a:endParaRPr lang="el-GR" sz="3200" u="sng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44500" lvl="1" indent="0">
              <a:lnSpc>
                <a:spcPct val="90000"/>
              </a:lnSpc>
            </a:pPr>
            <a:r>
              <a:rPr lang="el-GR" sz="2300"/>
              <a:t>-Αιμορραγίες</a:t>
            </a:r>
          </a:p>
          <a:p>
            <a:pPr marL="444500" lvl="1" indent="0">
              <a:lnSpc>
                <a:spcPct val="90000"/>
              </a:lnSpc>
            </a:pPr>
            <a:r>
              <a:rPr lang="el-GR" sz="2300"/>
              <a:t>-Εξιδρώματα</a:t>
            </a:r>
          </a:p>
          <a:p>
            <a:pPr marL="444500" lvl="1" indent="0">
              <a:lnSpc>
                <a:spcPct val="90000"/>
              </a:lnSpc>
            </a:pPr>
            <a:r>
              <a:rPr lang="el-GR" sz="2300"/>
              <a:t>-Ανωμαλίες αγγείων κλπ</a:t>
            </a:r>
          </a:p>
          <a:p>
            <a:pPr marL="444500" lvl="1" indent="0">
              <a:lnSpc>
                <a:spcPct val="90000"/>
              </a:lnSpc>
            </a:pPr>
            <a:endParaRPr lang="el-GR" sz="2300"/>
          </a:p>
          <a:p>
            <a:pPr>
              <a:lnSpc>
                <a:spcPct val="90000"/>
              </a:lnSpc>
            </a:pPr>
            <a:r>
              <a:rPr lang="el-G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Διαβητικό οίδημα ωχράς</a:t>
            </a:r>
            <a:r>
              <a:rPr lang="el-GR" sz="2800"/>
              <a:t> </a:t>
            </a:r>
          </a:p>
          <a:p>
            <a:pPr>
              <a:lnSpc>
                <a:spcPct val="90000"/>
              </a:lnSpc>
            </a:pPr>
            <a:endParaRPr lang="el-GR" sz="2800"/>
          </a:p>
        </p:txBody>
      </p:sp>
      <p:pic>
        <p:nvPicPr>
          <p:cNvPr id="430084" name="Picture 4" descr="sxematic pre PDR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7963" y="2357438"/>
            <a:ext cx="4502150" cy="3376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30088" name="Line 8"/>
          <p:cNvSpPr>
            <a:spLocks noChangeShapeType="1"/>
          </p:cNvSpPr>
          <p:nvPr/>
        </p:nvSpPr>
        <p:spPr bwMode="auto">
          <a:xfrm>
            <a:off x="2190750" y="3213100"/>
            <a:ext cx="0" cy="287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089" name="Line 9"/>
          <p:cNvSpPr>
            <a:spLocks noChangeShapeType="1"/>
          </p:cNvSpPr>
          <p:nvPr/>
        </p:nvSpPr>
        <p:spPr bwMode="auto">
          <a:xfrm>
            <a:off x="2263775" y="5661025"/>
            <a:ext cx="0" cy="360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/>
              <a:t>ΔΙΑΒΗΤΙΚΗ ΑΜΦΙΒΛ/ΘΕΙΑ</a:t>
            </a:r>
            <a:br>
              <a:rPr lang="el-GR" sz="3600"/>
            </a:br>
            <a:r>
              <a:rPr lang="el-GR" sz="3600"/>
              <a:t>ΜΗ ΠΑΡΑΓΩΓΙΚΗ</a:t>
            </a:r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0525" y="1828800"/>
            <a:ext cx="4743450" cy="4114800"/>
          </a:xfrm>
        </p:spPr>
        <p:txBody>
          <a:bodyPr/>
          <a:lstStyle/>
          <a:p>
            <a:r>
              <a:rPr lang="el-GR" sz="3100"/>
              <a:t>Απώλεια της κεντρικής όρασης στην μη παραγωγική μορφή οφείλεται σε :</a:t>
            </a:r>
          </a:p>
          <a:p>
            <a:r>
              <a:rPr lang="el-GR" sz="2800" b="1" u="sng"/>
              <a:t>Οίδημα ωχράς</a:t>
            </a:r>
            <a:r>
              <a:rPr lang="el-GR" sz="2800" b="1"/>
              <a:t> </a:t>
            </a:r>
            <a:r>
              <a:rPr lang="el-GR" sz="2400"/>
              <a:t>με σημαντική μείωση ΟΟ (εξαγγείωση τριχ.)</a:t>
            </a:r>
          </a:p>
          <a:p>
            <a:r>
              <a:rPr lang="el-GR" sz="2700" b="1" u="sng"/>
              <a:t>Ισχαιμία ωχράς</a:t>
            </a:r>
            <a:r>
              <a:rPr lang="el-GR" sz="2400"/>
              <a:t> με σημαντική μείωση ΟΟ</a:t>
            </a:r>
          </a:p>
          <a:p>
            <a:pPr>
              <a:buFont typeface="Monotype Sorts" charset="0"/>
              <a:buNone/>
            </a:pPr>
            <a:endParaRPr lang="el-GR" sz="2800" b="1"/>
          </a:p>
        </p:txBody>
      </p:sp>
      <p:pic>
        <p:nvPicPr>
          <p:cNvPr id="436234" name="Picture 10" descr="0010027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4938" y="2274888"/>
            <a:ext cx="4367212" cy="3276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/>
              <a:t>ΔΙΑΒΗΤΙΚΗ ΑΜΦΙΒΛ/ΘΕΙΑ</a:t>
            </a:r>
            <a:br>
              <a:rPr lang="el-GR" sz="3600"/>
            </a:br>
            <a:r>
              <a:rPr lang="el-GR" sz="3600"/>
              <a:t>ΠΑΡΑΓΩΓΙΚΗ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828800"/>
            <a:ext cx="5600700" cy="4114800"/>
          </a:xfrm>
        </p:spPr>
        <p:txBody>
          <a:bodyPr/>
          <a:lstStyle/>
          <a:p>
            <a:pPr>
              <a:buFont typeface="Monotype Sorts" charset="0"/>
              <a:buNone/>
            </a:pPr>
            <a:r>
              <a:rPr lang="el-GR" sz="3100" b="1"/>
              <a:t>			</a:t>
            </a:r>
            <a:endParaRPr lang="el-GR" sz="3100" b="1" u="sng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l-GR" sz="3100" b="1">
                <a:effectLst>
                  <a:outerShdw blurRad="38100" dist="38100" dir="2700000" algn="tl">
                    <a:srgbClr val="000000"/>
                  </a:outerShdw>
                </a:effectLst>
              </a:rPr>
              <a:t>Υποξία αμφιβληστροειδή</a:t>
            </a:r>
          </a:p>
          <a:p>
            <a:endParaRPr lang="el-GR" sz="3100" b="1"/>
          </a:p>
          <a:p>
            <a:r>
              <a:rPr lang="el-GR" sz="3100" b="1">
                <a:effectLst>
                  <a:outerShdw blurRad="38100" dist="38100" dir="2700000" algn="tl">
                    <a:srgbClr val="000000"/>
                  </a:outerShdw>
                </a:effectLst>
              </a:rPr>
              <a:t>Παραγωγή νεόπλαστων αγγείων </a:t>
            </a:r>
          </a:p>
          <a:p>
            <a:pPr marL="444500" lvl="1" indent="0"/>
            <a:r>
              <a:rPr lang="el-GR" sz="2500"/>
              <a:t>-θηλής και </a:t>
            </a:r>
          </a:p>
          <a:p>
            <a:pPr marL="444500" lvl="1" indent="0"/>
            <a:r>
              <a:rPr lang="el-GR" sz="2500"/>
              <a:t>-αμφ/δη.</a:t>
            </a:r>
          </a:p>
          <a:p>
            <a:endParaRPr lang="el-GR" sz="3100"/>
          </a:p>
          <a:p>
            <a:pPr>
              <a:buFont typeface="Monotype Sorts" charset="0"/>
              <a:buNone/>
            </a:pPr>
            <a:endParaRPr lang="el-GR" sz="3100"/>
          </a:p>
        </p:txBody>
      </p:sp>
      <p:pic>
        <p:nvPicPr>
          <p:cNvPr id="431108" name="Picture 4" descr="PDR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0325" y="2652713"/>
            <a:ext cx="3629025" cy="3513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31111" name="Line 7"/>
          <p:cNvSpPr>
            <a:spLocks noChangeShapeType="1"/>
          </p:cNvSpPr>
          <p:nvPr/>
        </p:nvSpPr>
        <p:spPr bwMode="auto">
          <a:xfrm>
            <a:off x="2982913" y="2924175"/>
            <a:ext cx="0" cy="647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/>
              <a:t>ΔΙΑΒΗΤΙΚΗ ΑΜΦΙΒΛ/ΘΕΙΑ</a:t>
            </a:r>
            <a:br>
              <a:rPr lang="el-GR" sz="3600"/>
            </a:br>
            <a:r>
              <a:rPr lang="el-GR" sz="3600"/>
              <a:t>ΠΑΡΑΓΩΓΙΚΗ</a:t>
            </a:r>
          </a:p>
        </p:txBody>
      </p:sp>
      <p:sp>
        <p:nvSpPr>
          <p:cNvPr id="437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828800"/>
            <a:ext cx="9448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3100"/>
              <a:t>Η σοβαρή απώλεια της όρασης (κεντρικής και περιφερικής – τύφλωση! ) στην παραγωγική μορφή οφείλεται (πέραν του οιδήματος) :</a:t>
            </a:r>
          </a:p>
          <a:p>
            <a:pPr marL="444500" lvl="1" indent="0">
              <a:lnSpc>
                <a:spcPct val="90000"/>
              </a:lnSpc>
            </a:pPr>
            <a:endParaRPr lang="el-GR" sz="3100"/>
          </a:p>
          <a:p>
            <a:pPr marL="444500" lvl="1" indent="0">
              <a:lnSpc>
                <a:spcPct val="90000"/>
              </a:lnSpc>
            </a:pPr>
            <a:r>
              <a:rPr lang="el-GR" sz="2500"/>
              <a:t>-Αιμορραγία υαλοειδούς.</a:t>
            </a:r>
          </a:p>
          <a:p>
            <a:pPr marL="444500" lvl="1" indent="0">
              <a:lnSpc>
                <a:spcPct val="90000"/>
              </a:lnSpc>
            </a:pPr>
            <a:endParaRPr lang="el-GR" sz="2500"/>
          </a:p>
          <a:p>
            <a:pPr marL="444500" lvl="1" indent="0">
              <a:lnSpc>
                <a:spcPct val="90000"/>
              </a:lnSpc>
            </a:pPr>
            <a:r>
              <a:rPr lang="el-GR" sz="2500"/>
              <a:t>-Ίνωση και Ελκτική αποκόλληση αμφιβληστροειδή.</a:t>
            </a:r>
          </a:p>
          <a:p>
            <a:pPr marL="444500" lvl="1" indent="0">
              <a:lnSpc>
                <a:spcPct val="90000"/>
              </a:lnSpc>
            </a:pPr>
            <a:endParaRPr lang="el-GR" sz="2500"/>
          </a:p>
          <a:p>
            <a:pPr marL="444500" lvl="1" indent="0">
              <a:lnSpc>
                <a:spcPct val="90000"/>
              </a:lnSpc>
            </a:pPr>
            <a:r>
              <a:rPr lang="el-GR" sz="2500"/>
              <a:t>-Νεοαγγειακό γλαύκωμα.</a:t>
            </a:r>
          </a:p>
        </p:txBody>
      </p:sp>
      <p:pic>
        <p:nvPicPr>
          <p:cNvPr id="437252" name="Picture 4" descr="96glaucoma_cupping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99038" y="5300663"/>
            <a:ext cx="1800225" cy="1325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37255" name="Picture 7" descr="0010049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85138" y="4868863"/>
            <a:ext cx="1811337" cy="1358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37258" name="Picture 10" descr="00101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63" y="3194050"/>
            <a:ext cx="1655762" cy="124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7259" name="Picture 11" descr="TR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3178175"/>
            <a:ext cx="1727200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Συμπτώματα</a:t>
            </a:r>
            <a:endParaRPr lang="en-GB"/>
          </a:p>
        </p:txBody>
      </p:sp>
      <p:sp>
        <p:nvSpPr>
          <p:cNvPr id="211974" name="Text Box 6"/>
          <p:cNvSpPr txBox="1">
            <a:spLocks noChangeArrowheads="1"/>
          </p:cNvSpPr>
          <p:nvPr/>
        </p:nvSpPr>
        <p:spPr bwMode="auto">
          <a:xfrm>
            <a:off x="534988" y="1841500"/>
            <a:ext cx="8856662" cy="439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3600" b="0">
                <a:solidFill>
                  <a:srgbClr val="FFFFFF"/>
                </a:solidFill>
                <a:latin typeface="Times New Roman" charset="0"/>
              </a:rPr>
              <a:t>	-Θολερότητες  (αιμορραγία) </a:t>
            </a:r>
          </a:p>
          <a:p>
            <a:pPr>
              <a:spcBef>
                <a:spcPct val="50000"/>
              </a:spcBef>
            </a:pPr>
            <a:r>
              <a:rPr lang="el-GR" sz="3600" b="0">
                <a:solidFill>
                  <a:srgbClr val="FFFFFF"/>
                </a:solidFill>
                <a:latin typeface="Times New Roman" charset="0"/>
              </a:rPr>
              <a:t>	-Λάμψεις (έλξεις –ρωγμές –αποκόλληση )</a:t>
            </a:r>
          </a:p>
          <a:p>
            <a:pPr>
              <a:spcBef>
                <a:spcPct val="50000"/>
              </a:spcBef>
            </a:pPr>
            <a:r>
              <a:rPr lang="el-GR" sz="3600" b="0">
                <a:solidFill>
                  <a:srgbClr val="FFFFFF"/>
                </a:solidFill>
                <a:latin typeface="Times New Roman" charset="0"/>
              </a:rPr>
              <a:t>	-Μεταβολή στην όραση  (οίδημα ωχράς )</a:t>
            </a:r>
          </a:p>
          <a:p>
            <a:pPr>
              <a:spcBef>
                <a:spcPct val="50000"/>
              </a:spcBef>
            </a:pPr>
            <a:endParaRPr lang="el-GR" sz="3600" b="0">
              <a:solidFill>
                <a:srgbClr val="FFFFFF"/>
              </a:solidFill>
              <a:latin typeface="Times New Roman" charset="0"/>
            </a:endParaRPr>
          </a:p>
          <a:p>
            <a:pPr algn="ctr">
              <a:spcBef>
                <a:spcPct val="50000"/>
              </a:spcBef>
            </a:pPr>
            <a:endParaRPr lang="el-GR" sz="2800">
              <a:solidFill>
                <a:srgbClr val="FFFFFF"/>
              </a:solidFill>
            </a:endParaRPr>
          </a:p>
          <a:p>
            <a:pPr algn="ctr">
              <a:spcBef>
                <a:spcPct val="50000"/>
              </a:spcBef>
            </a:pPr>
            <a:endParaRPr lang="en-GB" sz="2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ΕΞΕΤΑΣΤΙΚΕΣ ΜΕΘΟΔΟΙ</a:t>
            </a:r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ΛΗΨΗ ΟΠΤΙΚΗΣ ΟΞΥΤΗΤΑΣ</a:t>
            </a:r>
          </a:p>
          <a:p>
            <a:r>
              <a:rPr lang="el-GR"/>
              <a:t>ΒΙΟΜΙΚΡΟΣΚΟΠΗΣΗ</a:t>
            </a:r>
          </a:p>
          <a:p>
            <a:r>
              <a:rPr lang="el-GR"/>
              <a:t>ΦΛΟΥΡΟΑΓΓΕΙΟΓΡΑΦΙΑ</a:t>
            </a:r>
          </a:p>
          <a:p>
            <a:r>
              <a:rPr lang="en-US"/>
              <a:t>OCT</a:t>
            </a:r>
          </a:p>
          <a:p>
            <a:r>
              <a:rPr lang="el-GR"/>
              <a:t>ΥΠΕΡΗΧΟΓΡΑΦΙΑ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ΔΙΑΒΗΤΙΚΗ ΑΜΦΙΒΛ/ΘΕΙΑ (ΔΑ)</a:t>
            </a:r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8063" y="2133600"/>
            <a:ext cx="874395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800"/>
              <a:t>Πρώτη αιτία νομικής τύφλωσης</a:t>
            </a:r>
            <a:r>
              <a:rPr lang="en-US" sz="2800"/>
              <a:t> (20-75</a:t>
            </a:r>
            <a:r>
              <a:rPr lang="el-GR" sz="2800"/>
              <a:t>ετών).</a:t>
            </a:r>
          </a:p>
          <a:p>
            <a:pPr>
              <a:lnSpc>
                <a:spcPct val="90000"/>
              </a:lnSpc>
            </a:pPr>
            <a:r>
              <a:rPr lang="el-GR" sz="2800"/>
              <a:t>Πιο συχνή στους διαβητικούς τύπου</a:t>
            </a:r>
            <a:r>
              <a:rPr lang="en-US" sz="2800"/>
              <a:t> I</a:t>
            </a:r>
            <a:r>
              <a:rPr lang="el-GR" sz="2800"/>
              <a:t> (100% μετά από 20 χρόνια )</a:t>
            </a:r>
            <a:endParaRPr lang="en-US" sz="2800"/>
          </a:p>
          <a:p>
            <a:pPr>
              <a:lnSpc>
                <a:spcPct val="90000"/>
              </a:lnSpc>
            </a:pPr>
            <a:r>
              <a:rPr lang="el-GR" sz="2800"/>
              <a:t>Τύπου ΙΙ</a:t>
            </a:r>
            <a:r>
              <a:rPr lang="en-US" sz="2800"/>
              <a:t> </a:t>
            </a:r>
            <a:r>
              <a:rPr lang="el-GR" sz="2800"/>
              <a:t>(5ετία 25% βλάβη -15ετία σχεδόν 100% βλάβες</a:t>
            </a:r>
            <a:r>
              <a:rPr lang="en-US" sz="2800"/>
              <a:t>)</a:t>
            </a:r>
            <a:r>
              <a:rPr lang="el-GR" sz="2800"/>
              <a:t>.</a:t>
            </a:r>
          </a:p>
          <a:p>
            <a:pPr>
              <a:lnSpc>
                <a:spcPct val="90000"/>
              </a:lnSpc>
            </a:pPr>
            <a:r>
              <a:rPr lang="el-GR" sz="2800"/>
              <a:t> Η συχνότητα αυξάνει με την χρονιότητα της νόσου.</a:t>
            </a: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40% </a:t>
            </a:r>
            <a:r>
              <a:rPr lang="el-GR" sz="2800"/>
              <a:t>ασθενών &gt; 40 ετών πάσχουν από ΔΑ</a:t>
            </a:r>
          </a:p>
          <a:p>
            <a:pPr>
              <a:lnSpc>
                <a:spcPct val="90000"/>
              </a:lnSpc>
            </a:pPr>
            <a:r>
              <a:rPr lang="el-GR" sz="2800"/>
              <a:t>20% από τους ασθενείς με ΔΑ κινδυνεύουν με σοβαρή μείωση της ΟΟ.</a:t>
            </a:r>
          </a:p>
          <a:p>
            <a:pPr>
              <a:lnSpc>
                <a:spcPct val="90000"/>
              </a:lnSpc>
            </a:pPr>
            <a:endParaRPr lang="el-GR" sz="2800"/>
          </a:p>
          <a:p>
            <a:pPr>
              <a:lnSpc>
                <a:spcPct val="90000"/>
              </a:lnSpc>
              <a:buFont typeface="Monotype Sorts" charset="0"/>
              <a:buNone/>
            </a:pPr>
            <a:endParaRPr lang="el-GR" sz="2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ΒΙΟΜΙΚΡΟΣΚΟΠΗΣΗ</a:t>
            </a:r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l-GR" sz="3100"/>
              <a:t>Ίριδα-γωνία  (σημάδια νεοαγγείωσης )</a:t>
            </a:r>
          </a:p>
          <a:p>
            <a:endParaRPr lang="el-GR" sz="3100"/>
          </a:p>
          <a:p>
            <a:r>
              <a:rPr lang="el-GR" sz="3100"/>
              <a:t>Φακό ( θόλωση).</a:t>
            </a:r>
          </a:p>
          <a:p>
            <a:endParaRPr lang="el-GR" sz="3100"/>
          </a:p>
          <a:p>
            <a:r>
              <a:rPr lang="el-GR" sz="3100"/>
              <a:t>Τονομέτρηση (έλεγχος ενδοφθάλμιας πίεσης)</a:t>
            </a:r>
          </a:p>
        </p:txBody>
      </p:sp>
      <p:pic>
        <p:nvPicPr>
          <p:cNvPr id="446470" name="Picture 6"/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97438" y="1628775"/>
            <a:ext cx="262255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6474" name="Picture 10" descr="61mature-cataract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3363" y="2852738"/>
            <a:ext cx="2206625" cy="1743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4647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4221163"/>
            <a:ext cx="166687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ΒΥΘΟΣΚΟΠΗΣΗ</a:t>
            </a:r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215900" y="1773238"/>
            <a:ext cx="5864225" cy="4114800"/>
          </a:xfrm>
        </p:spPr>
        <p:txBody>
          <a:bodyPr/>
          <a:lstStyle/>
          <a:p>
            <a:pPr>
              <a:buFont typeface="Monotype Sorts" charset="0"/>
              <a:buNone/>
            </a:pPr>
            <a:endParaRPr lang="el-GR" sz="2500"/>
          </a:p>
          <a:p>
            <a:pPr lvl="2"/>
            <a:r>
              <a:rPr lang="el-GR" sz="2400"/>
              <a:t>Μικροανευρύσματα και αιμορραγίες</a:t>
            </a:r>
          </a:p>
          <a:p>
            <a:pPr lvl="2"/>
            <a:r>
              <a:rPr lang="el-GR" sz="2400"/>
              <a:t>Οίδημα (από ισχαιμία ή απόφραξη )</a:t>
            </a:r>
          </a:p>
          <a:p>
            <a:pPr lvl="2"/>
            <a:r>
              <a:rPr lang="el-GR" sz="2400"/>
              <a:t>Μαλακά εξιδρώματα</a:t>
            </a:r>
          </a:p>
          <a:p>
            <a:pPr lvl="2"/>
            <a:r>
              <a:rPr lang="el-GR" sz="2400"/>
              <a:t>Ανωμαλίες αγγείων</a:t>
            </a:r>
          </a:p>
          <a:p>
            <a:pPr lvl="2"/>
            <a:r>
              <a:rPr lang="el-GR" sz="2400"/>
              <a:t>Ανωμαλίες ενδοαμφιβληστροειδικών αγγείων</a:t>
            </a:r>
          </a:p>
          <a:p>
            <a:pPr lvl="2"/>
            <a:r>
              <a:rPr lang="el-GR" sz="2400"/>
              <a:t>Νεοαγγείωση </a:t>
            </a:r>
          </a:p>
          <a:p>
            <a:endParaRPr lang="el-GR" sz="3200"/>
          </a:p>
        </p:txBody>
      </p:sp>
      <p:pic>
        <p:nvPicPr>
          <p:cNvPr id="496644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9763" y="2274888"/>
            <a:ext cx="3862387" cy="32210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ΦΛΟΥΡΟΑΓΓΕΙΟΓΡΑΦΙΑ</a:t>
            </a:r>
          </a:p>
        </p:txBody>
      </p:sp>
      <p:pic>
        <p:nvPicPr>
          <p:cNvPr id="447492" name="Picture 4" descr="741631408_diag&amp;mgt04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5350" y="2060575"/>
            <a:ext cx="3752850" cy="2333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47494" name="Picture 6" descr="440227190_diag&amp;mgt05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35663" y="2060575"/>
            <a:ext cx="2879725" cy="2422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47496" name="Text Box 8"/>
          <p:cNvSpPr txBox="1">
            <a:spLocks noChangeArrowheads="1"/>
          </p:cNvSpPr>
          <p:nvPr/>
        </p:nvSpPr>
        <p:spPr bwMode="auto">
          <a:xfrm>
            <a:off x="463550" y="4437063"/>
            <a:ext cx="9407525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800" b="0">
                <a:latin typeface="Times New Roman" charset="0"/>
              </a:rPr>
              <a:t>Επεμβατική διαγνωστική μέθοδος</a:t>
            </a:r>
          </a:p>
          <a:p>
            <a:r>
              <a:rPr lang="el-GR" sz="2800" b="0">
                <a:latin typeface="Times New Roman" charset="0"/>
              </a:rPr>
              <a:t>Έγχυση σκιαστικής ουσίας (φλουροσείνη ) στην κυκλοφορία</a:t>
            </a:r>
          </a:p>
          <a:p>
            <a:r>
              <a:rPr lang="el-GR" sz="2800" b="0">
                <a:latin typeface="Times New Roman" charset="0"/>
              </a:rPr>
              <a:t>Λήψη φωτογραφιών  (φθορισμός )</a:t>
            </a:r>
          </a:p>
          <a:p>
            <a:r>
              <a:rPr lang="el-GR" sz="2800" b="0">
                <a:latin typeface="Times New Roman" charset="0"/>
              </a:rPr>
              <a:t>Εκτίμηση της μικροκυκλοφορίας – οδηγά σημεία για φωτοπηξία</a:t>
            </a:r>
          </a:p>
          <a:p>
            <a:r>
              <a:rPr lang="el-GR" sz="2800" b="0">
                <a:latin typeface="Times New Roman" charset="0"/>
              </a:rPr>
              <a:t>Σπάνια επιπλοκές ( αλλεργικό σοκ )</a:t>
            </a:r>
            <a:r>
              <a:rPr lang="el-GR"/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/>
              <a:t>Εικόνες φλουροαγγειογραφίας</a:t>
            </a:r>
            <a:br>
              <a:rPr lang="el-GR" sz="3600"/>
            </a:br>
            <a:r>
              <a:rPr lang="el-GR" sz="3600"/>
              <a:t> παθολογικές</a:t>
            </a:r>
          </a:p>
        </p:txBody>
      </p:sp>
      <p:pic>
        <p:nvPicPr>
          <p:cNvPr id="462852" name="Picture 4" descr="455496nve-efa_2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550" y="1738313"/>
            <a:ext cx="3743325" cy="2733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62854" name="Picture 6" descr="153269bdr-cnp_3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0125" y="1628775"/>
            <a:ext cx="3619500" cy="2733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62856" name="Picture 8" descr="186269csme-fa_4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5938" y="3933825"/>
            <a:ext cx="3617912" cy="2749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OCT</a:t>
            </a:r>
            <a:endParaRPr lang="el-GR"/>
          </a:p>
        </p:txBody>
      </p:sp>
      <p:pic>
        <p:nvPicPr>
          <p:cNvPr id="448516" name="Picture 4" descr="OCT3_314x200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6388" y="1989138"/>
            <a:ext cx="2990850" cy="1905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48518" name="Rectangle 6"/>
          <p:cNvSpPr>
            <a:spLocks noChangeArrowheads="1"/>
          </p:cNvSpPr>
          <p:nvPr/>
        </p:nvSpPr>
        <p:spPr bwMode="auto">
          <a:xfrm>
            <a:off x="534988" y="1844675"/>
            <a:ext cx="633095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charset="0"/>
              <a:buBlip>
                <a:blip r:embed="rId3"/>
              </a:buBlip>
            </a:pPr>
            <a:r>
              <a:rPr lang="el-GR" sz="2800" b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Απεικονιστική μέθοδος Αμφ/δη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charset="0"/>
              <a:buBlip>
                <a:blip r:embed="rId3"/>
              </a:buBlip>
            </a:pPr>
            <a:r>
              <a:rPr lang="el-GR" sz="2800" b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Εγκάρσιες διατομές  απεικόνιση της μικροδομής αμφ/δη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charset="0"/>
              <a:buBlip>
                <a:blip r:embed="rId3"/>
              </a:buBlip>
            </a:pPr>
            <a:r>
              <a:rPr lang="el-GR" sz="2800" b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Μη επεμβατική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charset="0"/>
              <a:buBlip>
                <a:blip r:embed="rId3"/>
              </a:buBlip>
            </a:pPr>
            <a:r>
              <a:rPr lang="el-GR" sz="2800" b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Χρήση ακτινοβολίας κοντά στο φάσμα της υπερύθρου (830</a:t>
            </a:r>
            <a:r>
              <a:rPr lang="en-US" sz="2800" b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nm)</a:t>
            </a:r>
            <a:endParaRPr lang="el-GR" sz="2800" b="0"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charset="0"/>
              <a:buBlip>
                <a:blip r:embed="rId3"/>
              </a:buBlip>
            </a:pPr>
            <a:r>
              <a:rPr lang="el-GR" sz="2800" b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Διακριτική ικανότητα 10μ.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charset="0"/>
              <a:buBlip>
                <a:blip r:embed="rId3"/>
              </a:buBlip>
            </a:pPr>
            <a:r>
              <a:rPr lang="el-GR" sz="2800" b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Μέσω της κόρης πετυχαίνει ‘τομογραφία΄ του αμφ/δη σε 2,5 </a:t>
            </a:r>
            <a:r>
              <a:rPr lang="en-US" sz="2800" b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sec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charset="0"/>
              <a:buBlip>
                <a:blip r:embed="rId3"/>
              </a:buBlip>
            </a:pPr>
            <a:endParaRPr lang="el-GR" sz="2800" b="0"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730" name="Picture 2" descr="Chaum Sc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0"/>
            <a:ext cx="88138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7731" name="Text Box 3"/>
          <p:cNvSpPr txBox="1">
            <a:spLocks noChangeArrowheads="1"/>
          </p:cNvSpPr>
          <p:nvPr/>
        </p:nvSpPr>
        <p:spPr bwMode="auto">
          <a:xfrm>
            <a:off x="0" y="5661025"/>
            <a:ext cx="10287000" cy="113506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3600">
                <a:latin typeface="Times New Roman" charset="0"/>
              </a:rPr>
              <a:t>Optical Coherence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3600">
                <a:latin typeface="Times New Roman" charset="0"/>
              </a:rPr>
              <a:t> Tomography</a:t>
            </a:r>
          </a:p>
        </p:txBody>
      </p:sp>
      <p:pic>
        <p:nvPicPr>
          <p:cNvPr id="457732" name="Picture 4" descr="OCT Normal Ret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0800"/>
            <a:ext cx="10287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7733" name="Picture 5" descr="http://www.talia.com/talia/site/the_rta/images/rta2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90813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Ο</a:t>
            </a:r>
            <a:r>
              <a:rPr lang="en-US"/>
              <a:t>CT</a:t>
            </a:r>
            <a:endParaRPr lang="el-GR"/>
          </a:p>
        </p:txBody>
      </p:sp>
      <p:pic>
        <p:nvPicPr>
          <p:cNvPr id="464900" name="Picture 4" descr="Picture1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8588" y="1844675"/>
            <a:ext cx="44672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64902" name="Text Box 6"/>
          <p:cNvSpPr txBox="1">
            <a:spLocks noChangeArrowheads="1"/>
          </p:cNvSpPr>
          <p:nvPr/>
        </p:nvSpPr>
        <p:spPr bwMode="auto">
          <a:xfrm>
            <a:off x="6203950" y="3135313"/>
            <a:ext cx="26812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000" b="0">
                <a:solidFill>
                  <a:srgbClr val="FFFF66"/>
                </a:solidFill>
              </a:rPr>
              <a:t>ΦΥΣΙΟΛΟΓΙΚΗ ΩΧΡΑ</a:t>
            </a:r>
          </a:p>
          <a:p>
            <a:endParaRPr lang="el-GR" sz="2000" b="0">
              <a:solidFill>
                <a:srgbClr val="FFFF66"/>
              </a:solidFill>
            </a:endParaRPr>
          </a:p>
          <a:p>
            <a:r>
              <a:rPr lang="el-GR" sz="2000" b="0">
                <a:solidFill>
                  <a:srgbClr val="FFFF66"/>
                </a:solidFill>
              </a:rPr>
              <a:t>ΔΙΑΒΗΤΙΚΟ ΟΙΔΗΜΑ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ΥΠΕΡΗΧΟΓΡΑΦΙΑ</a:t>
            </a:r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Χρησιμεύει σε περιπτώσεις θολερών μέσων</a:t>
            </a:r>
          </a:p>
          <a:p>
            <a:pPr lvl="1"/>
            <a:r>
              <a:rPr lang="el-GR"/>
              <a:t>-Θόλωση κερατοειδή</a:t>
            </a:r>
          </a:p>
          <a:p>
            <a:pPr lvl="1"/>
            <a:r>
              <a:rPr lang="el-GR"/>
              <a:t>-Καταρράκτη</a:t>
            </a:r>
          </a:p>
          <a:p>
            <a:pPr lvl="1"/>
            <a:r>
              <a:rPr lang="el-GR"/>
              <a:t>-Αιμορραγία υαλοειδούς</a:t>
            </a:r>
          </a:p>
          <a:p>
            <a:pPr lvl="1"/>
            <a:endParaRPr lang="el-GR"/>
          </a:p>
          <a:p>
            <a:pPr lvl="1"/>
            <a:r>
              <a:rPr lang="el-GR"/>
              <a:t>Πρακτικά ανιχνεύεται η ύπαρξη αποκόλλησης αμ/φδή</a:t>
            </a:r>
          </a:p>
          <a:p>
            <a:pPr lvl="1"/>
            <a:endParaRPr lang="el-G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l-GR"/>
              <a:t>Εικόνα υπέρηχου</a:t>
            </a:r>
          </a:p>
        </p:txBody>
      </p:sp>
      <p:pic>
        <p:nvPicPr>
          <p:cNvPr id="465924" name="Picture 4" descr="ecp50004f2x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6425" y="1895475"/>
            <a:ext cx="3770313" cy="2686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65926" name="Picture 6" descr="case4b_lg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3500" y="1924050"/>
            <a:ext cx="3455988" cy="2651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ΘΕΡΑΠΕΙΑ</a:t>
            </a: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ΜΗ ΠΑΡΑΓΩΓΙΚΗ ΜΟΡΦΗ</a:t>
            </a:r>
            <a:endParaRPr lang="en-US"/>
          </a:p>
          <a:p>
            <a:pPr lvl="1"/>
            <a:r>
              <a:rPr lang="el-GR"/>
              <a:t>-Φωτοπηξία (</a:t>
            </a:r>
            <a:r>
              <a:rPr lang="en-US"/>
              <a:t>laser)</a:t>
            </a:r>
            <a:endParaRPr lang="el-GR"/>
          </a:p>
          <a:p>
            <a:endParaRPr lang="el-GR"/>
          </a:p>
          <a:p>
            <a:r>
              <a:rPr lang="el-GR"/>
              <a:t>ΠΑΡΑΓΩΓΙΚΗ ΜΟΡΦΗ</a:t>
            </a:r>
          </a:p>
          <a:p>
            <a:pPr lvl="1"/>
            <a:r>
              <a:rPr lang="el-GR"/>
              <a:t>-Φωτοπηξία (</a:t>
            </a:r>
            <a:r>
              <a:rPr lang="en-US"/>
              <a:t>laser)</a:t>
            </a:r>
          </a:p>
          <a:p>
            <a:pPr lvl="1"/>
            <a:r>
              <a:rPr lang="el-GR"/>
              <a:t>-Υαλοειδεκτομή </a:t>
            </a:r>
            <a:endParaRPr lang="en-US"/>
          </a:p>
          <a:p>
            <a:pPr>
              <a:buFont typeface="Monotype Sorts" charset="0"/>
              <a:buNone/>
            </a:pPr>
            <a:endParaRPr lang="el-G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/>
              <a:t>Δύο από τις 4 πιο ανησυχητικές επιπλοκές  για τους ασθενείς  είναι αυτές από του οφθαλμούς.</a:t>
            </a:r>
          </a:p>
        </p:txBody>
      </p:sp>
      <p:sp>
        <p:nvSpPr>
          <p:cNvPr id="471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828800"/>
            <a:ext cx="8626475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sz="2700" b="1">
                <a:solidFill>
                  <a:srgbClr val="FF0000"/>
                </a:solidFill>
              </a:rPr>
              <a:t>Τύφλωση (41%)</a:t>
            </a:r>
          </a:p>
          <a:p>
            <a:pPr>
              <a:lnSpc>
                <a:spcPct val="80000"/>
              </a:lnSpc>
            </a:pPr>
            <a:r>
              <a:rPr lang="el-GR" sz="2700"/>
              <a:t>Ακρωτηριασμός – απώλεια κάποιου άκρου</a:t>
            </a:r>
          </a:p>
          <a:p>
            <a:pPr>
              <a:lnSpc>
                <a:spcPct val="80000"/>
              </a:lnSpc>
            </a:pPr>
            <a:r>
              <a:rPr lang="el-GR" sz="2700"/>
              <a:t>Καρδιοπνευμονικά προβλήματα</a:t>
            </a:r>
          </a:p>
          <a:p>
            <a:pPr>
              <a:lnSpc>
                <a:spcPct val="80000"/>
              </a:lnSpc>
            </a:pPr>
            <a:r>
              <a:rPr lang="el-GR" sz="2700" b="1">
                <a:solidFill>
                  <a:srgbClr val="FF0000"/>
                </a:solidFill>
              </a:rPr>
              <a:t>Άλλα οφθαλμολογικά προβλήματα (πχ καταρράκτης ) (34%)</a:t>
            </a:r>
          </a:p>
          <a:p>
            <a:pPr>
              <a:lnSpc>
                <a:spcPct val="80000"/>
              </a:lnSpc>
            </a:pPr>
            <a:r>
              <a:rPr lang="el-GR" sz="2700"/>
              <a:t>Προβλήματα από τα πόδια</a:t>
            </a:r>
          </a:p>
          <a:p>
            <a:pPr>
              <a:lnSpc>
                <a:spcPct val="80000"/>
              </a:lnSpc>
            </a:pPr>
            <a:r>
              <a:rPr lang="el-GR" sz="2700"/>
              <a:t>Αιμωδίες άκρων</a:t>
            </a:r>
          </a:p>
          <a:p>
            <a:pPr>
              <a:lnSpc>
                <a:spcPct val="80000"/>
              </a:lnSpc>
            </a:pPr>
            <a:r>
              <a:rPr lang="el-GR" sz="2700"/>
              <a:t>Νευροπάθεια</a:t>
            </a:r>
          </a:p>
          <a:p>
            <a:pPr>
              <a:lnSpc>
                <a:spcPct val="80000"/>
              </a:lnSpc>
            </a:pPr>
            <a:r>
              <a:rPr lang="el-GR" sz="2700"/>
              <a:t>Νεφρικά προβλήματα</a:t>
            </a:r>
          </a:p>
          <a:p>
            <a:pPr>
              <a:lnSpc>
                <a:spcPct val="80000"/>
              </a:lnSpc>
            </a:pPr>
            <a:r>
              <a:rPr lang="el-GR" sz="2700"/>
              <a:t>Θάνατος από διαβήτη </a:t>
            </a:r>
          </a:p>
        </p:txBody>
      </p:sp>
      <p:graphicFrame>
        <p:nvGraphicFramePr>
          <p:cNvPr id="471053" name="Group 13"/>
          <p:cNvGraphicFramePr>
            <a:graphicFrameLocks noGrp="1"/>
          </p:cNvGraphicFramePr>
          <p:nvPr>
            <p:ph sz="half" idx="2"/>
          </p:nvPr>
        </p:nvGraphicFramePr>
        <p:xfrm>
          <a:off x="6583363" y="4953000"/>
          <a:ext cx="1584325" cy="563880"/>
        </p:xfrm>
        <a:graphic>
          <a:graphicData uri="http://schemas.openxmlformats.org/drawingml/2006/table">
            <a:tbl>
              <a:tblPr/>
              <a:tblGrid>
                <a:gridCol w="1584325"/>
              </a:tblGrid>
              <a:tr h="376238">
                <a:tc>
                  <a:txBody>
                    <a:bodyPr/>
                    <a:lstStyle/>
                    <a:p>
                      <a:pPr marL="0" marR="0" lvl="0" indent="0" algn="l" defTabSz="898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40000"/>
                        <a:buFont typeface="Monotype Sorts" charset="0"/>
                        <a:buNone/>
                        <a:tabLst/>
                      </a:pPr>
                      <a:r>
                        <a:rPr kumimoji="0" lang="el-GR" sz="31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Ν=2702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LASER</a:t>
            </a:r>
            <a:r>
              <a:rPr lang="el-GR"/>
              <a:t> </a:t>
            </a:r>
          </a:p>
        </p:txBody>
      </p:sp>
      <p:pic>
        <p:nvPicPr>
          <p:cNvPr id="443396" name="Picture 4" descr="laser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91425" y="4365625"/>
            <a:ext cx="2540000" cy="181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43398" name="Text Box 6"/>
          <p:cNvSpPr txBox="1">
            <a:spLocks noChangeArrowheads="1"/>
          </p:cNvSpPr>
          <p:nvPr/>
        </p:nvSpPr>
        <p:spPr bwMode="auto">
          <a:xfrm>
            <a:off x="895350" y="22764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l-GR"/>
          </a:p>
        </p:txBody>
      </p:sp>
      <p:sp>
        <p:nvSpPr>
          <p:cNvPr id="443399" name="Text Box 7"/>
          <p:cNvSpPr txBox="1">
            <a:spLocks noChangeArrowheads="1"/>
          </p:cNvSpPr>
          <p:nvPr/>
        </p:nvSpPr>
        <p:spPr bwMode="auto">
          <a:xfrm>
            <a:off x="0" y="1774825"/>
            <a:ext cx="7664450" cy="398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sz="2400" b="0">
                <a:latin typeface="Times New Roman" charset="0"/>
              </a:rPr>
              <a:t>-Το λέιζερ σκοπό έχει την προφύλαξη περαιτέρω</a:t>
            </a:r>
          </a:p>
          <a:p>
            <a:r>
              <a:rPr lang="el-GR" sz="2400" b="0">
                <a:latin typeface="Times New Roman" charset="0"/>
              </a:rPr>
              <a:t> απώλειας της όρασης</a:t>
            </a:r>
          </a:p>
          <a:p>
            <a:r>
              <a:rPr lang="el-GR" sz="2400" b="0">
                <a:latin typeface="Times New Roman" charset="0"/>
              </a:rPr>
              <a:t>-Δεν επαναφέρει την χαμένη όραση</a:t>
            </a:r>
          </a:p>
          <a:p>
            <a:r>
              <a:rPr lang="el-GR" sz="2400" b="0">
                <a:latin typeface="Times New Roman" charset="0"/>
              </a:rPr>
              <a:t>-Η ακτινοβολία που χρησιμοποιείται είναι η πράσινη</a:t>
            </a:r>
          </a:p>
          <a:p>
            <a:r>
              <a:rPr lang="el-GR" sz="2400" b="0">
                <a:latin typeface="Times New Roman" charset="0"/>
              </a:rPr>
              <a:t> μονοχρωματική</a:t>
            </a:r>
          </a:p>
          <a:p>
            <a:r>
              <a:rPr lang="el-GR" sz="2400" b="0">
                <a:latin typeface="Times New Roman" charset="0"/>
              </a:rPr>
              <a:t>-Μπορεί να εφαρμοστεί σε επίπεδο εξωτερικού ιατρείου</a:t>
            </a:r>
          </a:p>
          <a:p>
            <a:r>
              <a:rPr lang="el-GR" sz="2400" b="0">
                <a:latin typeface="Times New Roman" charset="0"/>
              </a:rPr>
              <a:t>-Ανάλογα με την βλάβη είναι και οι εφαρμοζόμενες τεχνικές </a:t>
            </a:r>
          </a:p>
          <a:p>
            <a:r>
              <a:rPr lang="el-GR" sz="2400" b="0">
                <a:latin typeface="Times New Roman" charset="0"/>
              </a:rPr>
              <a:t>(εστιακό , παναμφιβληστροειδική φ.)</a:t>
            </a:r>
          </a:p>
          <a:p>
            <a:r>
              <a:rPr lang="el-GR" sz="2400" b="0">
                <a:latin typeface="Times New Roman" charset="0"/>
              </a:rPr>
              <a:t>-Μηχανισμός δράσης πιθανολογείται η αναδιάταξη των κυττάρων του ΜΕ</a:t>
            </a:r>
          </a:p>
          <a:p>
            <a:endParaRPr lang="el-GR" sz="1600"/>
          </a:p>
        </p:txBody>
      </p:sp>
      <p:pic>
        <p:nvPicPr>
          <p:cNvPr id="443400" name="Picture 8" descr="focal_laser_diab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91425" y="1700213"/>
            <a:ext cx="2381250" cy="2552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YA</a:t>
            </a:r>
            <a:r>
              <a:rPr lang="el-GR"/>
              <a:t>ΛΟΕΙΔΕΚΤΟΜΗ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7650" y="1828800"/>
            <a:ext cx="6105525" cy="4114800"/>
          </a:xfrm>
        </p:spPr>
        <p:txBody>
          <a:bodyPr/>
          <a:lstStyle/>
          <a:p>
            <a:r>
              <a:rPr lang="el-GR" sz="3100"/>
              <a:t>Παραγωγική μορφή – αιμορραγία  και Αποκόλληση αμφ/δη.</a:t>
            </a:r>
          </a:p>
          <a:p>
            <a:r>
              <a:rPr lang="el-GR" sz="3100"/>
              <a:t>Από μικρές τομές </a:t>
            </a:r>
          </a:p>
          <a:p>
            <a:pPr marL="444500" lvl="1" indent="0"/>
            <a:r>
              <a:rPr lang="el-GR" sz="2500"/>
              <a:t>-Αφαιρείται το αιμορραγικό υαλοειδές</a:t>
            </a:r>
          </a:p>
          <a:p>
            <a:pPr marL="444500" lvl="1" indent="0"/>
            <a:r>
              <a:rPr lang="el-GR" sz="2500"/>
              <a:t>-Εκτελείται ενδοφωτοπηξία</a:t>
            </a:r>
          </a:p>
          <a:p>
            <a:pPr marL="444500" lvl="1" indent="0"/>
            <a:r>
              <a:rPr lang="el-GR" sz="2500"/>
              <a:t>-Αντικαθίσταται το υαλοειδές με ανάλογο υδατικό   διάλυμα</a:t>
            </a:r>
          </a:p>
          <a:p>
            <a:endParaRPr lang="el-GR" sz="3100"/>
          </a:p>
          <a:p>
            <a:pPr marL="444500" lvl="1" indent="0"/>
            <a:endParaRPr lang="el-GR" sz="2500"/>
          </a:p>
          <a:p>
            <a:pPr marL="444500" lvl="1" indent="0"/>
            <a:endParaRPr lang="el-GR" sz="2500"/>
          </a:p>
        </p:txBody>
      </p:sp>
      <p:pic>
        <p:nvPicPr>
          <p:cNvPr id="444423" name="Picture 7" descr="SUVR0011_small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48550" y="1809750"/>
            <a:ext cx="2493963" cy="2627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44424" name="Picture 8" descr="vitrectomy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53163" y="4149725"/>
            <a:ext cx="2419350" cy="24907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ΕΝΝΑΛΑΚΤΙΚΕΣ ΘΕΡΑΠΕΙΕΣ 1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Monotype Sorts" charset="0"/>
              <a:buNone/>
            </a:pPr>
            <a:r>
              <a:rPr lang="el-GR" sz="2600"/>
              <a:t>			</a:t>
            </a:r>
            <a:r>
              <a:rPr lang="el-GR" sz="2600" u="sng"/>
              <a:t>ΕΝΔΟΒΟΛΒΙΚΗ ΕΝΕΣΗ</a:t>
            </a:r>
          </a:p>
          <a:p>
            <a:pPr>
              <a:lnSpc>
                <a:spcPct val="90000"/>
              </a:lnSpc>
              <a:buFont typeface="Monotype Sorts" charset="0"/>
              <a:buNone/>
            </a:pPr>
            <a:endParaRPr lang="el-GR" sz="2600" u="sng"/>
          </a:p>
          <a:p>
            <a:pPr>
              <a:lnSpc>
                <a:spcPct val="90000"/>
              </a:lnSpc>
            </a:pPr>
            <a:r>
              <a:rPr lang="el-GR" sz="2600">
                <a:solidFill>
                  <a:srgbClr val="FFFF00"/>
                </a:solidFill>
              </a:rPr>
              <a:t>ΚΟΡΤΙΖΟΝΗ</a:t>
            </a:r>
            <a:r>
              <a:rPr lang="en-US" sz="2600">
                <a:solidFill>
                  <a:srgbClr val="FFFF00"/>
                </a:solidFill>
              </a:rPr>
              <a:t> </a:t>
            </a:r>
            <a:r>
              <a:rPr lang="en-US" sz="2600"/>
              <a:t>(triamcinolone – Kenalog 4mg/0,1ml)</a:t>
            </a:r>
            <a:endParaRPr lang="el-GR" sz="2600"/>
          </a:p>
          <a:p>
            <a:pPr>
              <a:lnSpc>
                <a:spcPct val="90000"/>
              </a:lnSpc>
            </a:pPr>
            <a:r>
              <a:rPr lang="el-GR" sz="2600">
                <a:solidFill>
                  <a:srgbClr val="FFFF00"/>
                </a:solidFill>
              </a:rPr>
              <a:t>ΑΝΤΙΑΓΓΕΙΟΓΕΝΕΤΙΚΟΙ ΠΑΡΑΓΟΝΤΕΣ</a:t>
            </a:r>
            <a:r>
              <a:rPr lang="en-US" sz="2600"/>
              <a:t> (anti –VEGF)</a:t>
            </a:r>
          </a:p>
          <a:p>
            <a:pPr>
              <a:lnSpc>
                <a:spcPct val="90000"/>
              </a:lnSpc>
            </a:pPr>
            <a:endParaRPr lang="en-US" sz="2600"/>
          </a:p>
          <a:p>
            <a:pPr lvl="1">
              <a:lnSpc>
                <a:spcPct val="90000"/>
              </a:lnSpc>
            </a:pPr>
            <a:r>
              <a:rPr lang="el-GR" sz="2500" u="sng"/>
              <a:t>Μηχανισμός δράσης</a:t>
            </a:r>
            <a:r>
              <a:rPr lang="el-GR" sz="2500"/>
              <a:t> : στεγανοποίηση αγγείων .</a:t>
            </a:r>
          </a:p>
          <a:p>
            <a:pPr>
              <a:lnSpc>
                <a:spcPct val="90000"/>
              </a:lnSpc>
            </a:pPr>
            <a:endParaRPr lang="el-GR" sz="3000"/>
          </a:p>
          <a:p>
            <a:pPr lvl="1">
              <a:lnSpc>
                <a:spcPct val="90000"/>
              </a:lnSpc>
            </a:pPr>
            <a:r>
              <a:rPr lang="el-GR" sz="2500" u="sng"/>
              <a:t>Επιπλοκές – ανεπιθύμητες ενέργειες</a:t>
            </a:r>
            <a:r>
              <a:rPr lang="el-GR" sz="2500"/>
              <a:t> : ενδοφθαλμίτιδα, αιμορραγία ,αποκόλληση , καταρράκτης , γλαύκωμα )</a:t>
            </a:r>
          </a:p>
          <a:p>
            <a:pPr>
              <a:lnSpc>
                <a:spcPct val="90000"/>
              </a:lnSpc>
            </a:pPr>
            <a:endParaRPr lang="el-GR" sz="3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ΕΝΝΑΛΑΚΤΙΚΕΣ ΘΕΡΑΠΕΙΕΣ 2</a:t>
            </a:r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8800"/>
            <a:ext cx="9129713" cy="4624388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charset="0"/>
              <a:buNone/>
            </a:pPr>
            <a:r>
              <a:rPr lang="el-GR" sz="3100"/>
              <a:t>		</a:t>
            </a:r>
            <a:r>
              <a:rPr lang="el-GR" sz="3100" u="sng"/>
              <a:t>ΦΑΡΜΑΚΕΥΤΙΚΗ ΘΕΡΑΠΕΙΑ</a:t>
            </a:r>
          </a:p>
          <a:p>
            <a:pPr>
              <a:lnSpc>
                <a:spcPct val="90000"/>
              </a:lnSpc>
              <a:buFont typeface="Monotype Sorts" charset="0"/>
              <a:buNone/>
            </a:pPr>
            <a:endParaRPr lang="el-GR" sz="3100" u="sng"/>
          </a:p>
          <a:p>
            <a:pPr>
              <a:lnSpc>
                <a:spcPct val="90000"/>
              </a:lnSpc>
            </a:pPr>
            <a:r>
              <a:rPr lang="el-GR" sz="3100">
                <a:solidFill>
                  <a:srgbClr val="FFFF00"/>
                </a:solidFill>
              </a:rPr>
              <a:t>Αναστολέας πρωτεϊνικής κινάσης  </a:t>
            </a:r>
            <a:r>
              <a:rPr lang="en-US" sz="3100">
                <a:solidFill>
                  <a:srgbClr val="FFFF00"/>
                </a:solidFill>
              </a:rPr>
              <a:t>C </a:t>
            </a:r>
            <a:r>
              <a:rPr lang="el-GR" sz="3100">
                <a:solidFill>
                  <a:srgbClr val="FFFF00"/>
                </a:solidFill>
              </a:rPr>
              <a:t>– β      </a:t>
            </a:r>
          </a:p>
          <a:p>
            <a:pPr>
              <a:lnSpc>
                <a:spcPct val="90000"/>
              </a:lnSpc>
              <a:buFont typeface="Monotype Sorts" charset="0"/>
              <a:buNone/>
            </a:pPr>
            <a:r>
              <a:rPr lang="el-GR" sz="3100">
                <a:solidFill>
                  <a:srgbClr val="FFFF00"/>
                </a:solidFill>
              </a:rPr>
              <a:t>  </a:t>
            </a:r>
            <a:r>
              <a:rPr lang="el-GR" sz="3100"/>
              <a:t> ( </a:t>
            </a:r>
            <a:r>
              <a:rPr lang="en-US" sz="3100"/>
              <a:t>PKC – </a:t>
            </a:r>
            <a:r>
              <a:rPr lang="el-GR" sz="3100"/>
              <a:t>β)</a:t>
            </a:r>
          </a:p>
          <a:p>
            <a:pPr>
              <a:lnSpc>
                <a:spcPct val="90000"/>
              </a:lnSpc>
            </a:pPr>
            <a:endParaRPr lang="el-GR" sz="2500"/>
          </a:p>
          <a:p>
            <a:pPr>
              <a:lnSpc>
                <a:spcPct val="90000"/>
              </a:lnSpc>
              <a:buFont typeface="Monotype Sorts" charset="0"/>
              <a:buNone/>
            </a:pPr>
            <a:r>
              <a:rPr lang="el-GR" sz="2500"/>
              <a:t>	- η δράση της οποίας πιστεύεται οτι συνδέεται με αυξημένα επίπεδα γλυκόζης και την αυξημένη διαπερατότητα των αγγείων </a:t>
            </a:r>
            <a:endParaRPr lang="en-US" sz="2500"/>
          </a:p>
          <a:p>
            <a:pPr>
              <a:lnSpc>
                <a:spcPct val="90000"/>
              </a:lnSpc>
              <a:buFont typeface="Monotype Sorts" charset="0"/>
              <a:buNone/>
            </a:pPr>
            <a:endParaRPr lang="el-GR" sz="2000"/>
          </a:p>
          <a:p>
            <a:pPr>
              <a:lnSpc>
                <a:spcPct val="90000"/>
              </a:lnSpc>
              <a:buFont typeface="Monotype Sorts" charset="0"/>
              <a:buNone/>
            </a:pPr>
            <a:r>
              <a:rPr lang="el-GR" sz="2400"/>
              <a:t>	-Ruboxistaurin mesylate -</a:t>
            </a:r>
            <a:r>
              <a:rPr lang="el-GR" sz="2700"/>
              <a:t>Arxxant </a:t>
            </a:r>
            <a:r>
              <a:rPr lang="el-GR" sz="2400"/>
              <a:t>(Eli Lilly and Co., Indianapolis, in  collaboration with Alcon Inc., Fort Worth)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ΠΡΟΛΗΨΗ</a:t>
            </a:r>
          </a:p>
        </p:txBody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00213"/>
            <a:ext cx="10287000" cy="4691062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charset="0"/>
              <a:buNone/>
            </a:pPr>
            <a:r>
              <a:rPr lang="el-GR" sz="3100"/>
              <a:t>		</a:t>
            </a:r>
            <a:r>
              <a:rPr lang="el-GR" sz="3100" u="sng"/>
              <a:t>ΠΟΤΕ ΣΤΕΛΝΟΥΜΕ ΑΣΘΕΝΗ ΓΙΑ ΕΞΕΤΑΣΗ</a:t>
            </a:r>
          </a:p>
          <a:p>
            <a:pPr>
              <a:lnSpc>
                <a:spcPct val="90000"/>
              </a:lnSpc>
            </a:pPr>
            <a:r>
              <a:rPr lang="el-GR" sz="3100"/>
              <a:t>Αρχική οφθαλμολογική εκτίμηση κατά την περίοδο που διαγνώστηκε ο διαβήτης.</a:t>
            </a:r>
          </a:p>
          <a:p>
            <a:pPr>
              <a:lnSpc>
                <a:spcPct val="90000"/>
              </a:lnSpc>
            </a:pPr>
            <a:r>
              <a:rPr lang="el-GR" sz="3100"/>
              <a:t>Μετά την εφηβεία τουλάχιστον 1 φορά τον χρόνο.</a:t>
            </a:r>
          </a:p>
          <a:p>
            <a:pPr>
              <a:lnSpc>
                <a:spcPct val="90000"/>
              </a:lnSpc>
            </a:pPr>
            <a:r>
              <a:rPr lang="el-GR" sz="3100"/>
              <a:t>Η συχνότητα εκτίμησης αυξάνει σε ομάδες υψηλού κινδύνου ( εγκυμοσύνη, νεφροπάθεια, κακή ρύθμιση σακχάρου,   σοβαρού βαθμού αμφιβληστροειδοπάθεια κλπ.).</a:t>
            </a:r>
          </a:p>
          <a:p>
            <a:pPr>
              <a:lnSpc>
                <a:spcPct val="90000"/>
              </a:lnSpc>
            </a:pPr>
            <a:r>
              <a:rPr lang="el-GR" sz="3100"/>
              <a:t>Ο ειδικός οφθαλμίατρος θα καθορίσει πλέον τη συχνότητα επανεξέτασης. </a:t>
            </a:r>
          </a:p>
          <a:p>
            <a:pPr>
              <a:lnSpc>
                <a:spcPct val="90000"/>
              </a:lnSpc>
            </a:pPr>
            <a:endParaRPr lang="el-GR" sz="31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ΠΡΟΛΗΨΗ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/>
              <a:t>Στο 251 ΓΝΑ λειτουργεί κάθε Τρίτη ¨ΤΜΗΜΑ ΑΜΦΙΒΛΗΣΤΡΟΕΙΔΗ¨</a:t>
            </a:r>
          </a:p>
          <a:p>
            <a:pPr>
              <a:lnSpc>
                <a:spcPct val="90000"/>
              </a:lnSpc>
            </a:pPr>
            <a:r>
              <a:rPr lang="el-GR"/>
              <a:t>Εξετάζονται 15 ασθενείς.</a:t>
            </a:r>
          </a:p>
          <a:p>
            <a:pPr>
              <a:lnSpc>
                <a:spcPct val="90000"/>
              </a:lnSpc>
            </a:pPr>
            <a:r>
              <a:rPr lang="el-GR"/>
              <a:t>Γίνονται όλες οι απαραίτητες κλινικές και εργαστηριακές εξετάσεις</a:t>
            </a:r>
          </a:p>
          <a:p>
            <a:pPr>
              <a:lnSpc>
                <a:spcPct val="90000"/>
              </a:lnSpc>
            </a:pPr>
            <a:r>
              <a:rPr lang="el-GR"/>
              <a:t>Το κατεξοχήν τμήμα για </a:t>
            </a:r>
            <a:r>
              <a:rPr lang="en-US"/>
              <a:t>screening </a:t>
            </a:r>
            <a:r>
              <a:rPr lang="el-GR"/>
              <a:t>των διαβητικών ασθενών.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ΘΕΜΑΤΑ ΠΟΥ ΚΑΛΥΦΘΗΚΑΝ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Στατιστικά </a:t>
            </a:r>
            <a:r>
              <a:rPr lang="en-US"/>
              <a:t>.</a:t>
            </a:r>
            <a:endParaRPr lang="el-GR"/>
          </a:p>
          <a:p>
            <a:r>
              <a:rPr lang="el-GR"/>
              <a:t>Κοινωνικές επιπτώσεις</a:t>
            </a:r>
          </a:p>
          <a:p>
            <a:r>
              <a:rPr lang="el-GR"/>
              <a:t>Ανατομία – παθοφυσιολογία</a:t>
            </a:r>
          </a:p>
          <a:p>
            <a:r>
              <a:rPr lang="el-GR"/>
              <a:t>Σταδιοποίηση της νόσου.</a:t>
            </a:r>
          </a:p>
          <a:p>
            <a:r>
              <a:rPr lang="el-GR"/>
              <a:t>Εξέταση- διάγνωση –θεραπεία</a:t>
            </a:r>
          </a:p>
          <a:p>
            <a:r>
              <a:rPr lang="el-GR"/>
              <a:t>Προληπτικό έλεγχο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122488"/>
            <a:ext cx="4521200" cy="4114800"/>
          </a:xfrm>
        </p:spPr>
        <p:txBody>
          <a:bodyPr/>
          <a:lstStyle/>
          <a:p>
            <a:pPr>
              <a:buFont typeface="Monotype Sorts" charset="0"/>
              <a:buNone/>
            </a:pPr>
            <a:r>
              <a:rPr lang="el-GR" sz="55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ΕΥΧΑΡΙΣΤΩ</a:t>
            </a:r>
            <a:endParaRPr lang="en-GB" sz="55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Monotype Sorts" charset="0"/>
              <a:buNone/>
            </a:pPr>
            <a:r>
              <a:rPr lang="en-US" sz="55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</a:t>
            </a:r>
            <a:r>
              <a:rPr lang="el-GR" sz="55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  <a:p>
            <a:pPr>
              <a:buFont typeface="Monotype Sorts" charset="0"/>
              <a:buNone/>
            </a:pPr>
            <a:r>
              <a:rPr lang="el-GR" sz="55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ΕΡΩΤΗΣΕΙΣ</a:t>
            </a:r>
            <a:endParaRPr lang="en-GB" sz="55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l-GR" sz="4500" b="1">
              <a:solidFill>
                <a:srgbClr val="FFFF00"/>
              </a:solidFill>
            </a:endParaRPr>
          </a:p>
        </p:txBody>
      </p:sp>
      <p:pic>
        <p:nvPicPr>
          <p:cNvPr id="235524" name="Picture 4" descr="Σήμα 251 ΓΝΑ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3000" y="2276475"/>
            <a:ext cx="2520950" cy="28654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35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/>
              <a:t>Η απώλεια της όρασης επιδρά δραματικά στην ποιότητα ζωής του διαβητικού ασθενή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828800"/>
            <a:ext cx="9058275" cy="31130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sz="2200" b="1">
                <a:solidFill>
                  <a:schemeClr val="tx2"/>
                </a:solidFill>
              </a:rPr>
              <a:t>Κινητικότητα  και οδήγηση</a:t>
            </a:r>
          </a:p>
          <a:p>
            <a:pPr lvl="2">
              <a:lnSpc>
                <a:spcPct val="80000"/>
              </a:lnSpc>
            </a:pPr>
            <a:r>
              <a:rPr lang="el-GR" sz="1900"/>
              <a:t>Αναγνώριση σημάτων</a:t>
            </a:r>
          </a:p>
          <a:p>
            <a:pPr>
              <a:lnSpc>
                <a:spcPct val="80000"/>
              </a:lnSpc>
            </a:pPr>
            <a:r>
              <a:rPr lang="el-GR" sz="2200" b="1">
                <a:solidFill>
                  <a:schemeClr val="tx2"/>
                </a:solidFill>
              </a:rPr>
              <a:t>Διάβασμα και κοντινές εργασίες</a:t>
            </a:r>
          </a:p>
          <a:p>
            <a:pPr lvl="2">
              <a:lnSpc>
                <a:spcPct val="80000"/>
              </a:lnSpc>
            </a:pPr>
            <a:r>
              <a:rPr lang="el-GR" sz="1900"/>
              <a:t>Καθημερινές δραστηριότητες (μαγείρεμα ,ψωνια )</a:t>
            </a:r>
          </a:p>
          <a:p>
            <a:pPr>
              <a:lnSpc>
                <a:spcPct val="80000"/>
              </a:lnSpc>
            </a:pPr>
            <a:r>
              <a:rPr lang="el-GR" sz="2200" b="1">
                <a:solidFill>
                  <a:schemeClr val="tx2"/>
                </a:solidFill>
              </a:rPr>
              <a:t>Ικανότητα αυτοεξυπηρέτησης</a:t>
            </a:r>
          </a:p>
          <a:p>
            <a:pPr lvl="2">
              <a:lnSpc>
                <a:spcPct val="80000"/>
              </a:lnSpc>
            </a:pPr>
            <a:r>
              <a:rPr lang="el-GR" sz="1900"/>
              <a:t>Ανάγνωση οδηγιών φαρμακευτικών σκευασμάτων</a:t>
            </a:r>
          </a:p>
          <a:p>
            <a:pPr lvl="2">
              <a:lnSpc>
                <a:spcPct val="80000"/>
              </a:lnSpc>
            </a:pPr>
            <a:r>
              <a:rPr lang="el-GR" sz="1900"/>
              <a:t>Προετοιμασία δόσης ινσουλίνης</a:t>
            </a:r>
          </a:p>
          <a:p>
            <a:pPr>
              <a:lnSpc>
                <a:spcPct val="80000"/>
              </a:lnSpc>
            </a:pPr>
            <a:r>
              <a:rPr lang="el-GR" sz="2200" b="1">
                <a:solidFill>
                  <a:schemeClr val="tx2"/>
                </a:solidFill>
              </a:rPr>
              <a:t>Κοινωνικές δραστηριότητες</a:t>
            </a:r>
            <a:r>
              <a:rPr lang="el-GR" sz="2200" b="1"/>
              <a:t> </a:t>
            </a:r>
          </a:p>
          <a:p>
            <a:pPr lvl="2">
              <a:lnSpc>
                <a:spcPct val="80000"/>
              </a:lnSpc>
            </a:pPr>
            <a:r>
              <a:rPr lang="el-GR" sz="1900"/>
              <a:t>Αίσθημα μειονεκτικότητας, κατάθλιψη</a:t>
            </a:r>
          </a:p>
          <a:p>
            <a:pPr lvl="2">
              <a:lnSpc>
                <a:spcPct val="80000"/>
              </a:lnSpc>
            </a:pPr>
            <a:r>
              <a:rPr lang="el-GR" sz="1900"/>
              <a:t>Εξαρτώμενοι από άλλους για μετακίνηση </a:t>
            </a:r>
          </a:p>
          <a:p>
            <a:pPr>
              <a:lnSpc>
                <a:spcPct val="80000"/>
              </a:lnSpc>
            </a:pPr>
            <a:endParaRPr lang="el-GR" sz="2200"/>
          </a:p>
        </p:txBody>
      </p:sp>
      <p:pic>
        <p:nvPicPr>
          <p:cNvPr id="473092" name="Picture 4" descr="impact on patients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0038" y="5002213"/>
            <a:ext cx="5473700" cy="152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/>
              <a:t>Η μείωση της όρασης μπορεί να παραβλάψει καθημερινές δραστηριότητες</a:t>
            </a:r>
          </a:p>
        </p:txBody>
      </p:sp>
      <p:sp>
        <p:nvSpPr>
          <p:cNvPr id="474121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5286375" y="2338388"/>
            <a:ext cx="4681538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300" b="1">
                <a:solidFill>
                  <a:schemeClr val="tx2"/>
                </a:solidFill>
              </a:rPr>
              <a:t>20/200</a:t>
            </a:r>
            <a:r>
              <a:rPr lang="el-GR" sz="2300"/>
              <a:t>  νομική τύφλωση</a:t>
            </a:r>
          </a:p>
          <a:p>
            <a:pPr>
              <a:lnSpc>
                <a:spcPct val="90000"/>
              </a:lnSpc>
            </a:pPr>
            <a:r>
              <a:rPr lang="el-GR" sz="2300" b="1">
                <a:solidFill>
                  <a:schemeClr val="tx2"/>
                </a:solidFill>
              </a:rPr>
              <a:t>20/100</a:t>
            </a:r>
            <a:r>
              <a:rPr lang="el-GR" sz="2300"/>
              <a:t> αδυναμία ανάγνωσης – οδήγησης</a:t>
            </a:r>
          </a:p>
          <a:p>
            <a:pPr>
              <a:lnSpc>
                <a:spcPct val="90000"/>
              </a:lnSpc>
            </a:pPr>
            <a:endParaRPr lang="el-GR" sz="2300"/>
          </a:p>
          <a:p>
            <a:pPr>
              <a:lnSpc>
                <a:spcPct val="90000"/>
              </a:lnSpc>
            </a:pPr>
            <a:r>
              <a:rPr lang="el-GR" sz="2300" b="1">
                <a:solidFill>
                  <a:schemeClr val="tx2"/>
                </a:solidFill>
              </a:rPr>
              <a:t>20/50</a:t>
            </a:r>
            <a:r>
              <a:rPr lang="el-GR" sz="2300">
                <a:solidFill>
                  <a:schemeClr val="tx2"/>
                </a:solidFill>
              </a:rPr>
              <a:t> </a:t>
            </a:r>
            <a:r>
              <a:rPr lang="el-GR" sz="2300"/>
              <a:t>αδυναμία ανάγνωσης μικρών γραμμάτων</a:t>
            </a:r>
          </a:p>
          <a:p>
            <a:pPr>
              <a:lnSpc>
                <a:spcPct val="90000"/>
              </a:lnSpc>
            </a:pPr>
            <a:r>
              <a:rPr lang="el-GR" sz="2300" b="1">
                <a:solidFill>
                  <a:schemeClr val="tx2"/>
                </a:solidFill>
              </a:rPr>
              <a:t>20/25</a:t>
            </a:r>
            <a:r>
              <a:rPr lang="el-GR" sz="2300"/>
              <a:t> σχεδόν τέλεια όραση</a:t>
            </a:r>
          </a:p>
        </p:txBody>
      </p:sp>
      <p:pic>
        <p:nvPicPr>
          <p:cNvPr id="474122" name="Picture 10" descr="2-4_vision_chart_over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2888" y="1828800"/>
            <a:ext cx="294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74123" name="Line 11"/>
          <p:cNvSpPr>
            <a:spLocks noChangeShapeType="1"/>
          </p:cNvSpPr>
          <p:nvPr/>
        </p:nvSpPr>
        <p:spPr bwMode="auto">
          <a:xfrm>
            <a:off x="4638675" y="2565400"/>
            <a:ext cx="720725" cy="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4124" name="Line 12"/>
          <p:cNvSpPr>
            <a:spLocks noChangeShapeType="1"/>
          </p:cNvSpPr>
          <p:nvPr/>
        </p:nvSpPr>
        <p:spPr bwMode="auto">
          <a:xfrm flipV="1">
            <a:off x="4567238" y="2997200"/>
            <a:ext cx="863600" cy="71438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4125" name="Line 13"/>
          <p:cNvSpPr>
            <a:spLocks noChangeShapeType="1"/>
          </p:cNvSpPr>
          <p:nvPr/>
        </p:nvSpPr>
        <p:spPr bwMode="auto">
          <a:xfrm>
            <a:off x="4638675" y="3933825"/>
            <a:ext cx="720725" cy="71438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4126" name="Line 14"/>
          <p:cNvSpPr>
            <a:spLocks noChangeShapeType="1"/>
          </p:cNvSpPr>
          <p:nvPr/>
        </p:nvSpPr>
        <p:spPr bwMode="auto">
          <a:xfrm>
            <a:off x="4567238" y="4652963"/>
            <a:ext cx="863600" cy="71437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ΠΑΡΑΓΟΝΤΕΣ ΚΙΝΔΥΝΟΥ</a:t>
            </a:r>
            <a:endParaRPr lang="en-GB"/>
          </a:p>
        </p:txBody>
      </p:sp>
      <p:sp>
        <p:nvSpPr>
          <p:cNvPr id="372748" name="Rectangle 1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Αυξημένη γλυκοζυλιωμένη αιμοσφαιρίνη</a:t>
            </a:r>
          </a:p>
          <a:p>
            <a:r>
              <a:rPr lang="el-GR"/>
              <a:t>Υπερλιπιδαιμία</a:t>
            </a:r>
          </a:p>
          <a:p>
            <a:r>
              <a:rPr lang="el-GR"/>
              <a:t>Πρωτεινουρία / λευκωματουρία</a:t>
            </a:r>
          </a:p>
          <a:p>
            <a:r>
              <a:rPr lang="el-GR"/>
              <a:t>Υπέρταση </a:t>
            </a:r>
          </a:p>
          <a:p>
            <a:r>
              <a:rPr lang="el-GR"/>
              <a:t>Εγχείρηση καταρράκτη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l-GR" sz="3600"/>
              <a:t>ΠΑΡΑΓΟΝΤΕΣ ΠΟΥ ΣΥΝΕΝΕΡΓΟΥΝ</a:t>
            </a:r>
          </a:p>
        </p:txBody>
      </p:sp>
      <p:graphicFrame>
        <p:nvGraphicFramePr>
          <p:cNvPr id="452677" name="Group 69"/>
          <p:cNvGraphicFramePr>
            <a:graphicFrameLocks noGrp="1"/>
          </p:cNvGraphicFramePr>
          <p:nvPr>
            <p:ph sz="quarter" idx="1"/>
          </p:nvPr>
        </p:nvGraphicFramePr>
        <p:xfrm>
          <a:off x="174625" y="2852738"/>
          <a:ext cx="1800225" cy="3099815"/>
        </p:xfrm>
        <a:graphic>
          <a:graphicData uri="http://schemas.openxmlformats.org/drawingml/2006/table">
            <a:tbl>
              <a:tblPr/>
              <a:tblGrid>
                <a:gridCol w="1800225"/>
              </a:tblGrid>
              <a:tr h="2001838">
                <a:tc>
                  <a:txBody>
                    <a:bodyPr/>
                    <a:lstStyle/>
                    <a:p>
                      <a:pPr marL="0" marR="0" lvl="0" indent="0" algn="l" defTabSz="898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40000"/>
                        <a:buFont typeface="Monotype Sorts" charset="0"/>
                        <a:buNone/>
                        <a:tabLst/>
                      </a:pPr>
                      <a:r>
                        <a:rPr kumimoji="0" lang="el-G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ΦΤΩΧΉ</a:t>
                      </a:r>
                    </a:p>
                    <a:p>
                      <a:pPr marL="0" marR="0" lvl="0" indent="0" algn="l" defTabSz="898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40000"/>
                        <a:buFont typeface="Monotype Sorts" charset="0"/>
                        <a:buNone/>
                        <a:tabLst/>
                      </a:pPr>
                      <a:endParaRPr kumimoji="0" lang="el-GR" sz="21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  <a:p>
                      <a:pPr marL="0" marR="0" lvl="0" indent="0" algn="l" defTabSz="898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40000"/>
                        <a:buFont typeface="Monotype Sorts" charset="0"/>
                        <a:buNone/>
                        <a:tabLst/>
                      </a:pPr>
                      <a:r>
                        <a:rPr kumimoji="0" lang="el-GR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ΕΛΕΓΧΟΣ </a:t>
                      </a:r>
                    </a:p>
                    <a:p>
                      <a:pPr marL="0" marR="0" lvl="0" indent="0" algn="l" defTabSz="898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40000"/>
                        <a:buFont typeface="Monotype Sorts" charset="0"/>
                        <a:buNone/>
                        <a:tabLst/>
                      </a:pPr>
                      <a:r>
                        <a:rPr kumimoji="0" lang="el-GR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ΣΑΚΧΑΡΟΥ </a:t>
                      </a:r>
                    </a:p>
                    <a:p>
                      <a:pPr marL="0" marR="0" lvl="0" indent="0" algn="l" defTabSz="898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40000"/>
                        <a:buFont typeface="Monotype Sorts" charset="0"/>
                        <a:buNone/>
                        <a:tabLst/>
                      </a:pPr>
                      <a:r>
                        <a:rPr kumimoji="0" lang="el-GR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Α1</a:t>
                      </a: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C</a:t>
                      </a:r>
                      <a:endParaRPr kumimoji="0" lang="el-GR" sz="2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  <a:p>
                      <a:pPr marL="0" marR="0" lvl="0" indent="0" algn="l" defTabSz="898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40000"/>
                        <a:buFont typeface="Monotype Sorts" charset="0"/>
                        <a:buNone/>
                        <a:tabLst/>
                      </a:pPr>
                      <a:r>
                        <a:rPr kumimoji="0" lang="el-GR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ΥΠΕΡΤΑΣΗΣ</a:t>
                      </a:r>
                    </a:p>
                    <a:p>
                      <a:pPr marL="0" marR="0" lvl="0" indent="0" algn="l" defTabSz="898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40000"/>
                        <a:buFont typeface="Monotype Sorts" charset="0"/>
                        <a:buNone/>
                        <a:tabLst/>
                      </a:pPr>
                      <a:endParaRPr kumimoji="0" lang="el-GR" sz="2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  <a:p>
                      <a:pPr marL="0" marR="0" lvl="0" indent="0" algn="l" defTabSz="898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40000"/>
                        <a:buFont typeface="Monotype Sorts" charset="0"/>
                        <a:buNone/>
                        <a:tabLst/>
                      </a:pPr>
                      <a:r>
                        <a:rPr kumimoji="0" lang="el-G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ΚΑΛΗ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52676" name="Group 68"/>
          <p:cNvGraphicFramePr>
            <a:graphicFrameLocks noGrp="1"/>
          </p:cNvGraphicFramePr>
          <p:nvPr>
            <p:ph sz="quarter" idx="2"/>
          </p:nvPr>
        </p:nvGraphicFramePr>
        <p:xfrm>
          <a:off x="1182688" y="1828800"/>
          <a:ext cx="4968875" cy="862584"/>
        </p:xfrm>
        <a:graphic>
          <a:graphicData uri="http://schemas.openxmlformats.org/drawingml/2006/table">
            <a:tbl>
              <a:tblPr/>
              <a:tblGrid>
                <a:gridCol w="4968875"/>
              </a:tblGrid>
              <a:tr h="808038">
                <a:tc>
                  <a:txBody>
                    <a:bodyPr/>
                    <a:lstStyle/>
                    <a:p>
                      <a:pPr marL="0" marR="0" lvl="0" indent="0" algn="l" defTabSz="898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40000"/>
                        <a:buFont typeface="Monotype Sorts" charset="0"/>
                        <a:buNone/>
                        <a:tabLst/>
                      </a:pPr>
                      <a:r>
                        <a:rPr kumimoji="0" lang="el-GR" sz="23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ΣΤΑΔΙΑ ΔΙΑΒΗΤΙΚΗΣ ΑΜΦ/ΘΕΙΑΣ</a:t>
                      </a:r>
                    </a:p>
                    <a:p>
                      <a:pPr marL="0" marR="0" lvl="0" indent="0" algn="l" defTabSz="898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40000"/>
                        <a:buFont typeface="Monotype Sorts" charset="0"/>
                        <a:buNone/>
                        <a:tabLst/>
                      </a:pPr>
                      <a:r>
                        <a:rPr kumimoji="0" lang="el-GR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ΗΠΙΑ    -       ΜΕΤΡΙΑ</a:t>
                      </a:r>
                      <a:r>
                        <a:rPr kumimoji="0" lang="el-GR" sz="23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-      </a:t>
                      </a:r>
                      <a:r>
                        <a:rPr kumimoji="0" lang="el-GR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ΣΟΒΑΡΗ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52678" name="Group 70"/>
          <p:cNvGraphicFramePr>
            <a:graphicFrameLocks noGrp="1"/>
          </p:cNvGraphicFramePr>
          <p:nvPr>
            <p:ph sz="quarter" idx="3"/>
          </p:nvPr>
        </p:nvGraphicFramePr>
        <p:xfrm>
          <a:off x="1543050" y="6094413"/>
          <a:ext cx="6408738" cy="503238"/>
        </p:xfrm>
        <a:graphic>
          <a:graphicData uri="http://schemas.openxmlformats.org/drawingml/2006/table">
            <a:tbl>
              <a:tblPr/>
              <a:tblGrid>
                <a:gridCol w="6408738"/>
              </a:tblGrid>
              <a:tr h="503238">
                <a:tc>
                  <a:txBody>
                    <a:bodyPr/>
                    <a:lstStyle/>
                    <a:p>
                      <a:pPr marL="0" marR="0" lvl="0" indent="0" algn="l" defTabSz="898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40000"/>
                        <a:buFont typeface="Monotype Sorts" charset="0"/>
                        <a:buNone/>
                        <a:tabLst/>
                      </a:pPr>
                      <a:r>
                        <a:rPr kumimoji="0" lang="el-GR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ΔΙΑΡΚΕΙΑ ΝΟΣΟΥ</a:t>
                      </a:r>
                      <a:r>
                        <a:rPr kumimoji="0" lang="el-GR" sz="23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(ΕΤΗ ΑΠΟ ΤΗ ΔΙΑΓΝΩΣΗ)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52647" name="Group 39"/>
          <p:cNvGraphicFramePr>
            <a:graphicFrameLocks noGrp="1"/>
          </p:cNvGraphicFramePr>
          <p:nvPr>
            <p:ph sz="quarter" idx="4"/>
          </p:nvPr>
        </p:nvGraphicFramePr>
        <p:xfrm>
          <a:off x="6581775" y="1989138"/>
          <a:ext cx="2665413" cy="546100"/>
        </p:xfrm>
        <a:graphic>
          <a:graphicData uri="http://schemas.openxmlformats.org/drawingml/2006/table">
            <a:tbl>
              <a:tblPr/>
              <a:tblGrid>
                <a:gridCol w="2665413"/>
              </a:tblGrid>
              <a:tr h="546100">
                <a:tc>
                  <a:txBody>
                    <a:bodyPr/>
                    <a:lstStyle/>
                    <a:p>
                      <a:pPr marL="0" marR="0" lvl="0" indent="0" algn="l" defTabSz="898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40000"/>
                        <a:buFont typeface="Monotype Sorts" charset="0"/>
                        <a:buNone/>
                        <a:tabLst/>
                      </a:pPr>
                      <a:r>
                        <a:rPr kumimoji="0" lang="el-GR" sz="23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ΠΑΡΑΓΩΓΙΚΗ ΔΑ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52663" name="Group 55"/>
          <p:cNvGraphicFramePr>
            <a:graphicFrameLocks noGrp="1"/>
          </p:cNvGraphicFramePr>
          <p:nvPr/>
        </p:nvGraphicFramePr>
        <p:xfrm>
          <a:off x="7304088" y="2924175"/>
          <a:ext cx="2420937" cy="2895600"/>
        </p:xfrm>
        <a:graphic>
          <a:graphicData uri="http://schemas.openxmlformats.org/drawingml/2006/table">
            <a:tbl>
              <a:tblPr/>
              <a:tblGrid>
                <a:gridCol w="2420937"/>
              </a:tblGrid>
              <a:tr h="2879725">
                <a:tc>
                  <a:txBody>
                    <a:bodyPr/>
                    <a:lstStyle/>
                    <a:p>
                      <a:pPr marL="0" marR="0" lvl="0" indent="0" algn="l" defTabSz="898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40000"/>
                        <a:buFont typeface="Monotype Sorts" charset="0"/>
                        <a:buNone/>
                        <a:tabLst/>
                      </a:pPr>
                      <a:r>
                        <a:rPr kumimoji="0" lang="el-GR" sz="23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ΚΕΝΤΡΟ ΩΧΡΑΣ</a:t>
                      </a:r>
                    </a:p>
                    <a:p>
                      <a:pPr marL="0" marR="0" lvl="0" indent="0" algn="l" defTabSz="898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40000"/>
                        <a:buFont typeface="Monotype Sorts" charset="0"/>
                        <a:buNone/>
                        <a:tabLst/>
                      </a:pPr>
                      <a:endParaRPr kumimoji="0" lang="el-GR" sz="23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  <a:p>
                      <a:pPr marL="0" marR="0" lvl="0" indent="0" algn="l" defTabSz="898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40000"/>
                        <a:buFont typeface="Monotype Sorts" charset="0"/>
                        <a:buNone/>
                        <a:tabLst/>
                      </a:pPr>
                      <a:r>
                        <a:rPr kumimoji="0" lang="el-GR" sz="23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ΔΙΑΒΗΤΙΚΟ ΟΙΔΗΜΑ</a:t>
                      </a:r>
                    </a:p>
                    <a:p>
                      <a:pPr marL="0" marR="0" lvl="0" indent="0" algn="l" defTabSz="898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40000"/>
                        <a:buFont typeface="Monotype Sorts" charset="0"/>
                        <a:buNone/>
                        <a:tabLst/>
                      </a:pPr>
                      <a:endParaRPr kumimoji="0" lang="el-GR" sz="23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  <a:p>
                      <a:pPr marL="0" marR="0" lvl="0" indent="0" algn="l" defTabSz="898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40000"/>
                        <a:buFont typeface="Monotype Sorts" charset="0"/>
                        <a:buNone/>
                        <a:tabLst/>
                      </a:pPr>
                      <a:r>
                        <a:rPr kumimoji="0" lang="el-GR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ΠΑΡΩΝ </a:t>
                      </a:r>
                    </a:p>
                    <a:p>
                      <a:pPr marL="0" marR="0" lvl="0" indent="0" algn="l" defTabSz="898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40000"/>
                        <a:buFont typeface="Monotype Sorts" charset="0"/>
                        <a:buNone/>
                        <a:tabLst/>
                      </a:pPr>
                      <a:r>
                        <a:rPr kumimoji="0" lang="el-GR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ΑΠΩΝ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2660" name="Line 52"/>
          <p:cNvSpPr>
            <a:spLocks noChangeShapeType="1"/>
          </p:cNvSpPr>
          <p:nvPr/>
        </p:nvSpPr>
        <p:spPr bwMode="auto">
          <a:xfrm>
            <a:off x="6224588" y="2276475"/>
            <a:ext cx="2873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52672" name="Group 64"/>
          <p:cNvGraphicFramePr>
            <a:graphicFrameLocks noGrp="1"/>
          </p:cNvGraphicFramePr>
          <p:nvPr/>
        </p:nvGraphicFramePr>
        <p:xfrm>
          <a:off x="2263775" y="3141663"/>
          <a:ext cx="4824413" cy="2592388"/>
        </p:xfrm>
        <a:graphic>
          <a:graphicData uri="http://schemas.openxmlformats.org/drawingml/2006/table">
            <a:tbl>
              <a:tblPr/>
              <a:tblGrid>
                <a:gridCol w="4824413"/>
              </a:tblGrid>
              <a:tr h="2592388">
                <a:tc>
                  <a:txBody>
                    <a:bodyPr/>
                    <a:lstStyle/>
                    <a:p>
                      <a:pPr marL="0" marR="0" lvl="0" indent="0" algn="l" defTabSz="898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40000"/>
                        <a:buFont typeface="Monotype Sorts" charset="0"/>
                        <a:buNone/>
                        <a:tabLst/>
                      </a:pPr>
                      <a:endParaRPr kumimoji="0" lang="el-GR" sz="31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2673" name="AutoShape 65"/>
          <p:cNvSpPr>
            <a:spLocks noChangeAspect="1" noChangeArrowheads="1"/>
          </p:cNvSpPr>
          <p:nvPr/>
        </p:nvSpPr>
        <p:spPr bwMode="auto">
          <a:xfrm rot="-1363911">
            <a:off x="2767013" y="3500438"/>
            <a:ext cx="4176712" cy="1871662"/>
          </a:xfrm>
          <a:prstGeom prst="rightArrow">
            <a:avLst>
              <a:gd name="adj1" fmla="val 50000"/>
              <a:gd name="adj2" fmla="val 55789"/>
            </a:avLst>
          </a:prstGeom>
          <a:solidFill>
            <a:srgbClr val="FF0000">
              <a:alpha val="50000"/>
            </a:srgbClr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l-GR" sz="1400">
                <a:solidFill>
                  <a:schemeClr val="tx2"/>
                </a:solidFill>
              </a:rPr>
              <a:t>ΚΙΝΔΥΝΟΣ ΑΠΩΛΕΙΑΣ ΟΡΑΣΗΣ</a:t>
            </a:r>
          </a:p>
        </p:txBody>
      </p:sp>
      <p:sp>
        <p:nvSpPr>
          <p:cNvPr id="452680" name="Line 72"/>
          <p:cNvSpPr>
            <a:spLocks noChangeShapeType="1"/>
          </p:cNvSpPr>
          <p:nvPr/>
        </p:nvSpPr>
        <p:spPr bwMode="auto">
          <a:xfrm flipV="1">
            <a:off x="1903413" y="3357563"/>
            <a:ext cx="0" cy="22320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2681" name="Line 73"/>
          <p:cNvSpPr>
            <a:spLocks noChangeShapeType="1"/>
          </p:cNvSpPr>
          <p:nvPr/>
        </p:nvSpPr>
        <p:spPr bwMode="auto">
          <a:xfrm flipV="1">
            <a:off x="9391650" y="3573463"/>
            <a:ext cx="0" cy="16557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2684" name="Line 76"/>
          <p:cNvSpPr>
            <a:spLocks noChangeShapeType="1"/>
          </p:cNvSpPr>
          <p:nvPr/>
        </p:nvSpPr>
        <p:spPr bwMode="auto">
          <a:xfrm flipH="1" flipV="1">
            <a:off x="3055938" y="4868863"/>
            <a:ext cx="142875" cy="360362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404813"/>
            <a:ext cx="8743950" cy="949325"/>
          </a:xfrm>
        </p:spPr>
        <p:txBody>
          <a:bodyPr/>
          <a:lstStyle/>
          <a:p>
            <a:pPr defTabSz="914400"/>
            <a:r>
              <a:rPr lang="el-GR"/>
              <a:t>Υγιής οφθαλμό</a:t>
            </a:r>
            <a:r>
              <a:rPr lang="en-US"/>
              <a:t>ς</a:t>
            </a:r>
          </a:p>
        </p:txBody>
      </p:sp>
      <p:pic>
        <p:nvPicPr>
          <p:cNvPr id="2396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63" y="1858963"/>
            <a:ext cx="6011862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39620" name="Text Box 4"/>
          <p:cNvSpPr txBox="1">
            <a:spLocks noChangeArrowheads="1"/>
          </p:cNvSpPr>
          <p:nvPr/>
        </p:nvSpPr>
        <p:spPr bwMode="auto">
          <a:xfrm>
            <a:off x="8410575" y="2236788"/>
            <a:ext cx="877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400" i="1">
                <a:latin typeface="Times New Roman" charset="0"/>
              </a:rPr>
              <a:t>Ωχρά</a:t>
            </a:r>
            <a:endParaRPr lang="en-US" sz="2400" i="1">
              <a:latin typeface="Times New Roman" charset="0"/>
            </a:endParaRPr>
          </a:p>
        </p:txBody>
      </p:sp>
      <p:sp>
        <p:nvSpPr>
          <p:cNvPr id="239621" name="Line 5"/>
          <p:cNvSpPr>
            <a:spLocks noChangeShapeType="1"/>
          </p:cNvSpPr>
          <p:nvPr/>
        </p:nvSpPr>
        <p:spPr bwMode="auto">
          <a:xfrm flipH="1">
            <a:off x="6094413" y="2647950"/>
            <a:ext cx="2351087" cy="1282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622" name="Text Box 6"/>
          <p:cNvSpPr txBox="1">
            <a:spLocks noChangeArrowheads="1"/>
          </p:cNvSpPr>
          <p:nvPr/>
        </p:nvSpPr>
        <p:spPr bwMode="auto">
          <a:xfrm>
            <a:off x="8474075" y="2811463"/>
            <a:ext cx="13525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i="1">
                <a:latin typeface="Times New Roman" charset="0"/>
              </a:rPr>
              <a:t>Κεντρική</a:t>
            </a:r>
          </a:p>
          <a:p>
            <a:pPr>
              <a:spcBef>
                <a:spcPct val="50000"/>
              </a:spcBef>
            </a:pPr>
            <a:r>
              <a:rPr lang="el-GR" sz="2000" i="1">
                <a:latin typeface="Times New Roman" charset="0"/>
              </a:rPr>
              <a:t>όραση</a:t>
            </a:r>
            <a:endParaRPr lang="en-US" sz="2000" i="1">
              <a:latin typeface="Times New Roman" charset="0"/>
            </a:endParaRPr>
          </a:p>
        </p:txBody>
      </p:sp>
      <p:sp>
        <p:nvSpPr>
          <p:cNvPr id="239623" name="Text Box 7"/>
          <p:cNvSpPr txBox="1">
            <a:spLocks noChangeArrowheads="1"/>
          </p:cNvSpPr>
          <p:nvPr/>
        </p:nvSpPr>
        <p:spPr bwMode="auto">
          <a:xfrm>
            <a:off x="2319338" y="5876925"/>
            <a:ext cx="20574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 sz="800" b="0"/>
          </a:p>
        </p:txBody>
      </p:sp>
      <p:sp>
        <p:nvSpPr>
          <p:cNvPr id="239624" name="Line 8"/>
          <p:cNvSpPr>
            <a:spLocks noChangeShapeType="1"/>
          </p:cNvSpPr>
          <p:nvPr/>
        </p:nvSpPr>
        <p:spPr bwMode="auto">
          <a:xfrm flipV="1">
            <a:off x="1039813" y="4005263"/>
            <a:ext cx="4679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9625" name="Text Box 9"/>
          <p:cNvSpPr txBox="1">
            <a:spLocks noChangeArrowheads="1"/>
          </p:cNvSpPr>
          <p:nvPr/>
        </p:nvSpPr>
        <p:spPr bwMode="auto">
          <a:xfrm>
            <a:off x="0" y="3357563"/>
            <a:ext cx="16875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>
                <a:latin typeface="Times New Roman" charset="0"/>
              </a:rPr>
              <a:t>Φωτεινή</a:t>
            </a:r>
          </a:p>
          <a:p>
            <a:r>
              <a:rPr lang="el-GR">
                <a:latin typeface="Times New Roman" charset="0"/>
              </a:rPr>
              <a:t> ακτινοβολία</a:t>
            </a:r>
          </a:p>
        </p:txBody>
      </p:sp>
      <p:sp>
        <p:nvSpPr>
          <p:cNvPr id="239626" name="Line 10"/>
          <p:cNvSpPr>
            <a:spLocks noChangeShapeType="1"/>
          </p:cNvSpPr>
          <p:nvPr/>
        </p:nvSpPr>
        <p:spPr bwMode="auto">
          <a:xfrm flipH="1" flipV="1">
            <a:off x="5648325" y="4868863"/>
            <a:ext cx="30956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627" name="Text Box 11"/>
          <p:cNvSpPr txBox="1">
            <a:spLocks noChangeArrowheads="1"/>
          </p:cNvSpPr>
          <p:nvPr/>
        </p:nvSpPr>
        <p:spPr bwMode="auto">
          <a:xfrm>
            <a:off x="7664450" y="4508500"/>
            <a:ext cx="2554288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400" i="1">
                <a:latin typeface="Times New Roman" charset="0"/>
              </a:rPr>
              <a:t>Περιφερικός</a:t>
            </a:r>
          </a:p>
          <a:p>
            <a:r>
              <a:rPr lang="el-GR" sz="2400" i="1">
                <a:latin typeface="Times New Roman" charset="0"/>
              </a:rPr>
              <a:t>Αμφιβληστροειδής</a:t>
            </a:r>
          </a:p>
          <a:p>
            <a:endParaRPr lang="el-GR" sz="2400" i="1">
              <a:latin typeface="Times New Roman" charset="0"/>
            </a:endParaRPr>
          </a:p>
          <a:p>
            <a:r>
              <a:rPr lang="el-GR" sz="2000" i="1">
                <a:latin typeface="Times New Roman" charset="0"/>
              </a:rPr>
              <a:t>Περιφερική όραση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39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9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24" grpId="0" animBg="1"/>
      <p:bldP spid="2396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>
                <a:solidFill>
                  <a:srgbClr val="FFFF66"/>
                </a:solidFill>
              </a:rPr>
              <a:t>Ορισμός</a:t>
            </a:r>
            <a:endParaRPr lang="en-GB">
              <a:solidFill>
                <a:srgbClr val="FFFF66"/>
              </a:solidFill>
            </a:endParaRPr>
          </a:p>
        </p:txBody>
      </p:sp>
      <p:sp>
        <p:nvSpPr>
          <p:cNvPr id="184334" name="Rectangle 1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l-GR" sz="2700" b="1"/>
              <a:t>Περιοχή Ωχράς</a:t>
            </a:r>
            <a:endParaRPr lang="en-GB" sz="2700" b="1"/>
          </a:p>
          <a:p>
            <a:pPr lvl="2"/>
            <a:r>
              <a:rPr lang="en-GB" sz="2100"/>
              <a:t>6mm</a:t>
            </a:r>
          </a:p>
          <a:p>
            <a:pPr lvl="2"/>
            <a:r>
              <a:rPr lang="el-GR" sz="2100"/>
              <a:t>Αφορίζεται από τα αγγειακά τόξα</a:t>
            </a:r>
            <a:endParaRPr lang="en-GB" sz="2100"/>
          </a:p>
          <a:p>
            <a:pPr lvl="2"/>
            <a:endParaRPr lang="en-GB" sz="2100"/>
          </a:p>
          <a:p>
            <a:r>
              <a:rPr lang="el-GR" sz="2700" b="1"/>
              <a:t>Ωχρά κηλίδα</a:t>
            </a:r>
            <a:endParaRPr lang="en-GB" sz="2700" b="1"/>
          </a:p>
          <a:p>
            <a:pPr lvl="2"/>
            <a:r>
              <a:rPr lang="en-GB" sz="2100"/>
              <a:t>1.5mm</a:t>
            </a:r>
          </a:p>
          <a:p>
            <a:pPr lvl="2"/>
            <a:r>
              <a:rPr lang="el-GR" sz="2100"/>
              <a:t>Κεντρικό εντύπωμα</a:t>
            </a:r>
            <a:r>
              <a:rPr lang="en-GB" sz="2100"/>
              <a:t> </a:t>
            </a:r>
          </a:p>
          <a:p>
            <a:pPr lvl="2"/>
            <a:r>
              <a:rPr lang="en-GB" sz="2100"/>
              <a:t>2% </a:t>
            </a:r>
            <a:r>
              <a:rPr lang="el-GR" sz="2100"/>
              <a:t>συνολικής επ/νειας αμφ/δη</a:t>
            </a:r>
            <a:endParaRPr lang="en-GB" sz="2100"/>
          </a:p>
        </p:txBody>
      </p:sp>
      <p:graphicFrame>
        <p:nvGraphicFramePr>
          <p:cNvPr id="184325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4927600" y="2492375"/>
          <a:ext cx="4895850" cy="377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7" name="PhotoSuite Image" r:id="rId3" imgW="2104920" imgH="1571760" progId="PhotoSuite.Image">
                  <p:embed/>
                </p:oleObj>
              </mc:Choice>
              <mc:Fallback>
                <p:oleObj name="PhotoSuite Image" r:id="rId3" imgW="2104920" imgH="1571760" progId="PhotoSuite.Imag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7600" y="2492375"/>
                        <a:ext cx="4895850" cy="3776663"/>
                      </a:xfrm>
                      <a:prstGeom prst="rect">
                        <a:avLst/>
                      </a:prstGeom>
                      <a:extLst>
                        <a:ext uri="{FAA26D3D-D897-4be2-8F04-BA451C77F1D7}">
                          <ma14:placeholderFlag xmlns:ma14="http://schemas.microsoft.com/office/mac/drawingml/2011/main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26" name="Line 6"/>
          <p:cNvSpPr>
            <a:spLocks noChangeShapeType="1"/>
          </p:cNvSpPr>
          <p:nvPr/>
        </p:nvSpPr>
        <p:spPr bwMode="auto">
          <a:xfrm>
            <a:off x="7231063" y="3213100"/>
            <a:ext cx="0" cy="266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28" name="Line 8"/>
          <p:cNvSpPr>
            <a:spLocks noChangeShapeType="1"/>
          </p:cNvSpPr>
          <p:nvPr/>
        </p:nvSpPr>
        <p:spPr bwMode="auto">
          <a:xfrm flipV="1">
            <a:off x="6080125" y="2997200"/>
            <a:ext cx="1133475" cy="1152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29" name="Text Box 9"/>
          <p:cNvSpPr txBox="1">
            <a:spLocks noChangeArrowheads="1"/>
          </p:cNvSpPr>
          <p:nvPr/>
        </p:nvSpPr>
        <p:spPr bwMode="auto">
          <a:xfrm>
            <a:off x="4711700" y="3716338"/>
            <a:ext cx="152400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b="0">
                <a:latin typeface="Times New Roman" charset="0"/>
              </a:rPr>
              <a:t>Περιοχή ωχράς</a:t>
            </a:r>
            <a:r>
              <a:rPr lang="el-GR" sz="2800" b="0"/>
              <a:t> </a:t>
            </a:r>
            <a:endParaRPr lang="en-GB" sz="2800" b="0"/>
          </a:p>
        </p:txBody>
      </p:sp>
      <p:sp>
        <p:nvSpPr>
          <p:cNvPr id="184330" name="Line 10"/>
          <p:cNvSpPr>
            <a:spLocks noChangeShapeType="1"/>
          </p:cNvSpPr>
          <p:nvPr/>
        </p:nvSpPr>
        <p:spPr bwMode="auto">
          <a:xfrm>
            <a:off x="6080125" y="4437063"/>
            <a:ext cx="1079500" cy="1439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31" name="Oval 11"/>
          <p:cNvSpPr>
            <a:spLocks noChangeArrowheads="1"/>
          </p:cNvSpPr>
          <p:nvPr/>
        </p:nvSpPr>
        <p:spPr bwMode="auto">
          <a:xfrm>
            <a:off x="6872288" y="4005263"/>
            <a:ext cx="762000" cy="79216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32" name="Line 12"/>
          <p:cNvSpPr>
            <a:spLocks noChangeShapeType="1"/>
          </p:cNvSpPr>
          <p:nvPr/>
        </p:nvSpPr>
        <p:spPr bwMode="auto">
          <a:xfrm flipH="1">
            <a:off x="7543800" y="3200400"/>
            <a:ext cx="609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33" name="Text Box 13"/>
          <p:cNvSpPr txBox="1">
            <a:spLocks noChangeArrowheads="1"/>
          </p:cNvSpPr>
          <p:nvPr/>
        </p:nvSpPr>
        <p:spPr bwMode="auto">
          <a:xfrm>
            <a:off x="8167688" y="2708275"/>
            <a:ext cx="1543050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b="0">
                <a:latin typeface="Times New Roman" charset="0"/>
              </a:rPr>
              <a:t>Ωχρά κηλίδα</a:t>
            </a:r>
          </a:p>
          <a:p>
            <a:pPr>
              <a:spcBef>
                <a:spcPct val="50000"/>
              </a:spcBef>
            </a:pPr>
            <a:r>
              <a:rPr lang="el-GR" sz="2400" b="0">
                <a:latin typeface="Times New Roman" charset="0"/>
              </a:rPr>
              <a:t>(κεντρικό βοθρίο)</a:t>
            </a:r>
            <a:endParaRPr lang="en-GB" sz="2400" b="0">
              <a:latin typeface="Times New Roman" charset="0"/>
            </a:endParaRPr>
          </a:p>
        </p:txBody>
      </p:sp>
      <p:sp>
        <p:nvSpPr>
          <p:cNvPr id="184335" name="Text Box 15"/>
          <p:cNvSpPr txBox="1">
            <a:spLocks noChangeArrowheads="1"/>
          </p:cNvSpPr>
          <p:nvPr/>
        </p:nvSpPr>
        <p:spPr bwMode="auto">
          <a:xfrm>
            <a:off x="6888163" y="4170363"/>
            <a:ext cx="692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0"/>
              <a:t>1.5 mm</a:t>
            </a:r>
            <a:endParaRPr lang="el-GR" sz="1200" b="0"/>
          </a:p>
        </p:txBody>
      </p:sp>
      <p:sp>
        <p:nvSpPr>
          <p:cNvPr id="184336" name="Text Box 16"/>
          <p:cNvSpPr txBox="1">
            <a:spLocks noChangeArrowheads="1"/>
          </p:cNvSpPr>
          <p:nvPr/>
        </p:nvSpPr>
        <p:spPr bwMode="auto">
          <a:xfrm>
            <a:off x="6950075" y="3378200"/>
            <a:ext cx="565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0"/>
              <a:t>6 mm</a:t>
            </a:r>
            <a:endParaRPr lang="el-GR" sz="1200" b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avid wong">
  <a:themeElements>
    <a:clrScheme name="david wong 1">
      <a:dk1>
        <a:srgbClr val="000000"/>
      </a:dk1>
      <a:lt1>
        <a:srgbClr val="DDDDDD"/>
      </a:lt1>
      <a:dk2>
        <a:srgbClr val="0000FF"/>
      </a:dk2>
      <a:lt2>
        <a:srgbClr val="FFFF00"/>
      </a:lt2>
      <a:accent1>
        <a:srgbClr val="B2B2B2"/>
      </a:accent1>
      <a:accent2>
        <a:srgbClr val="FF9933"/>
      </a:accent2>
      <a:accent3>
        <a:srgbClr val="AAAAFF"/>
      </a:accent3>
      <a:accent4>
        <a:srgbClr val="BDBDBD"/>
      </a:accent4>
      <a:accent5>
        <a:srgbClr val="D5D5D5"/>
      </a:accent5>
      <a:accent6>
        <a:srgbClr val="E78A2D"/>
      </a:accent6>
      <a:hlink>
        <a:srgbClr val="CC00CC"/>
      </a:hlink>
      <a:folHlink>
        <a:srgbClr val="9999FF"/>
      </a:folHlink>
    </a:clrScheme>
    <a:fontScheme name="david wong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avid wong 1">
        <a:dk1>
          <a:srgbClr val="000000"/>
        </a:dk1>
        <a:lt1>
          <a:srgbClr val="DDDDDD"/>
        </a:lt1>
        <a:dk2>
          <a:srgbClr val="0000FF"/>
        </a:dk2>
        <a:lt2>
          <a:srgbClr val="FFFF00"/>
        </a:lt2>
        <a:accent1>
          <a:srgbClr val="B2B2B2"/>
        </a:accent1>
        <a:accent2>
          <a:srgbClr val="FF9933"/>
        </a:accent2>
        <a:accent3>
          <a:srgbClr val="AAAAFF"/>
        </a:accent3>
        <a:accent4>
          <a:srgbClr val="BDBDBD"/>
        </a:accent4>
        <a:accent5>
          <a:srgbClr val="D5D5D5"/>
        </a:accent5>
        <a:accent6>
          <a:srgbClr val="E78A2D"/>
        </a:accent6>
        <a:hlink>
          <a:srgbClr val="CC00CC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vid wong 2">
        <a:dk1>
          <a:srgbClr val="000000"/>
        </a:dk1>
        <a:lt1>
          <a:srgbClr val="DDDDDD"/>
        </a:lt1>
        <a:dk2>
          <a:srgbClr val="0000FF"/>
        </a:dk2>
        <a:lt2>
          <a:srgbClr val="00CCCC"/>
        </a:lt2>
        <a:accent1>
          <a:srgbClr val="B2B2B2"/>
        </a:accent1>
        <a:accent2>
          <a:srgbClr val="FF9933"/>
        </a:accent2>
        <a:accent3>
          <a:srgbClr val="AAAAFF"/>
        </a:accent3>
        <a:accent4>
          <a:srgbClr val="BDBDBD"/>
        </a:accent4>
        <a:accent5>
          <a:srgbClr val="D5D5D5"/>
        </a:accent5>
        <a:accent6>
          <a:srgbClr val="E78A2D"/>
        </a:accent6>
        <a:hlink>
          <a:srgbClr val="CC00CC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vid wong 3">
        <a:dk1>
          <a:srgbClr val="000000"/>
        </a:dk1>
        <a:lt1>
          <a:srgbClr val="CCCCFF"/>
        </a:lt1>
        <a:dk2>
          <a:srgbClr val="003399"/>
        </a:dk2>
        <a:lt2>
          <a:srgbClr val="76E0E6"/>
        </a:lt2>
        <a:accent1>
          <a:srgbClr val="66CCFF"/>
        </a:accent1>
        <a:accent2>
          <a:srgbClr val="6666FF"/>
        </a:accent2>
        <a:accent3>
          <a:srgbClr val="E2E2FF"/>
        </a:accent3>
        <a:accent4>
          <a:srgbClr val="000000"/>
        </a:accent4>
        <a:accent5>
          <a:srgbClr val="B8E2FF"/>
        </a:accent5>
        <a:accent6>
          <a:srgbClr val="5C5CE7"/>
        </a:accent6>
        <a:hlink>
          <a:srgbClr val="00CCCC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vid wong 4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C:\My Documents\david wong.pot</Template>
  <TotalTime>3963</TotalTime>
  <Words>1102</Words>
  <Application>Microsoft Macintosh PowerPoint</Application>
  <PresentationFormat>35mm Slides</PresentationFormat>
  <Paragraphs>266</Paragraphs>
  <Slides>37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Times New Roman</vt:lpstr>
      <vt:lpstr>Monotype Sorts</vt:lpstr>
      <vt:lpstr>Arial</vt:lpstr>
      <vt:lpstr>Wingdings</vt:lpstr>
      <vt:lpstr>david wong</vt:lpstr>
      <vt:lpstr>PhotoSuite Image</vt:lpstr>
      <vt:lpstr>ΔΙΑΒΗΤΙΚΗ ΑΜΦΙΒΛ/ΘΕΙΑ</vt:lpstr>
      <vt:lpstr>ΔΙΑΒΗΤΙΚΗ ΑΜΦΙΒΛ/ΘΕΙΑ (ΔΑ)</vt:lpstr>
      <vt:lpstr>Δύο από τις 4 πιο ανησυχητικές επιπλοκές  για τους ασθενείς  είναι αυτές από του οφθαλμούς.</vt:lpstr>
      <vt:lpstr>Η απώλεια της όρασης επιδρά δραματικά στην ποιότητα ζωής του διαβητικού ασθενή</vt:lpstr>
      <vt:lpstr>Η μείωση της όρασης μπορεί να παραβλάψει καθημερινές δραστηριότητες</vt:lpstr>
      <vt:lpstr>ΠΑΡΑΓΟΝΤΕΣ ΚΙΝΔΥΝΟΥ</vt:lpstr>
      <vt:lpstr>ΠΑΡΑΓΟΝΤΕΣ ΠΟΥ ΣΥΝΕΝΕΡΓΟΥΝ</vt:lpstr>
      <vt:lpstr>Υγιής οφθαλμός</vt:lpstr>
      <vt:lpstr>Ορισμός</vt:lpstr>
      <vt:lpstr>ΑΜΦΙΒΛΗΣΤΡΟΕΙΔΗΣ</vt:lpstr>
      <vt:lpstr>ΔΙΑΒΗΤΙΚΗ ΑΜΦΙΒΛ/ΘΕΙΑ</vt:lpstr>
      <vt:lpstr>ΙΣΤΟΛΟΓΙΚΑ</vt:lpstr>
      <vt:lpstr>ΔΙΑΒΗΤΙΚΗ ΑΜΦΙΒΛ/ΘΕΙΑ</vt:lpstr>
      <vt:lpstr>ΔΙΑΒΗΤΙΚΗ ΑΜΦΙΒΛ/ΘΕΙΑ ΜΗ ΠΑΡΑΓΩΓΙΚΗ</vt:lpstr>
      <vt:lpstr>ΔΙΑΒΗΤΙΚΗ ΑΜΦΙΒΛ/ΘΕΙΑ ΜΗ ΠΑΡΑΓΩΓΙΚΗ</vt:lpstr>
      <vt:lpstr>ΔΙΑΒΗΤΙΚΗ ΑΜΦΙΒΛ/ΘΕΙΑ ΠΑΡΑΓΩΓΙΚΗ</vt:lpstr>
      <vt:lpstr>ΔΙΑΒΗΤΙΚΗ ΑΜΦΙΒΛ/ΘΕΙΑ ΠΑΡΑΓΩΓΙΚΗ</vt:lpstr>
      <vt:lpstr>Συμπτώματα</vt:lpstr>
      <vt:lpstr>ΕΞΕΤΑΣΤΙΚΕΣ ΜΕΘΟΔΟΙ</vt:lpstr>
      <vt:lpstr>ΒΙΟΜΙΚΡΟΣΚΟΠΗΣΗ</vt:lpstr>
      <vt:lpstr>ΒΥΘΟΣΚΟΠΗΣΗ</vt:lpstr>
      <vt:lpstr>ΦΛΟΥΡΟΑΓΓΕΙΟΓΡΑΦΙΑ</vt:lpstr>
      <vt:lpstr>Εικόνες φλουροαγγειογραφίας  παθολογικές</vt:lpstr>
      <vt:lpstr>OCT</vt:lpstr>
      <vt:lpstr>PowerPoint Presentation</vt:lpstr>
      <vt:lpstr>ΟCT</vt:lpstr>
      <vt:lpstr>ΥΠΕΡΗΧΟΓΡΑΦΙΑ</vt:lpstr>
      <vt:lpstr>Εικόνα υπέρηχου</vt:lpstr>
      <vt:lpstr>ΘΕΡΑΠΕΙΑ</vt:lpstr>
      <vt:lpstr> LASER </vt:lpstr>
      <vt:lpstr>YAΛΟΕΙΔΕΚΤΟΜΗ</vt:lpstr>
      <vt:lpstr>ΕΝΝΑΛΑΚΤΙΚΕΣ ΘΕΡΑΠΕΙΕΣ 1</vt:lpstr>
      <vt:lpstr>ΕΝΝΑΛΑΚΤΙΚΕΣ ΘΕΡΑΠΕΙΕΣ 2</vt:lpstr>
      <vt:lpstr>ΠΡΟΛΗΨΗ</vt:lpstr>
      <vt:lpstr>ΠΡΟΛΗΨΗ</vt:lpstr>
      <vt:lpstr>ΘΕΜΑΤΑ ΠΟΥ ΚΑΛΥΦΘΗΚΑΝ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Vitrectomy for dropped lens fragments</dc:title>
  <dc:creator>Mr D. Wong</dc:creator>
  <cp:lastModifiedBy>TEST TEST</cp:lastModifiedBy>
  <cp:revision>197</cp:revision>
  <cp:lastPrinted>1996-11-11T15:48:08Z</cp:lastPrinted>
  <dcterms:created xsi:type="dcterms:W3CDTF">1999-03-06T18:39:55Z</dcterms:created>
  <dcterms:modified xsi:type="dcterms:W3CDTF">2017-05-19T19:41:26Z</dcterms:modified>
</cp:coreProperties>
</file>